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5" r:id="rId2"/>
    <p:sldId id="285" r:id="rId3"/>
    <p:sldId id="275" r:id="rId4"/>
    <p:sldId id="273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86" r:id="rId13"/>
    <p:sldId id="289" r:id="rId14"/>
    <p:sldId id="290" r:id="rId15"/>
    <p:sldId id="291" r:id="rId16"/>
    <p:sldId id="294" r:id="rId17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3" autoAdjust="0"/>
    <p:restoredTop sz="94660"/>
  </p:normalViewPr>
  <p:slideViewPr>
    <p:cSldViewPr snapToObjects="1">
      <p:cViewPr>
        <p:scale>
          <a:sx n="81" d="100"/>
          <a:sy n="81" d="100"/>
        </p:scale>
        <p:origin x="-46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A48BD-4CAF-4C48-8422-32128BC8351A}" type="datetimeFigureOut">
              <a:rPr lang="es-ES" smtClean="0"/>
              <a:t>3/21/11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99EC-2999-384C-9158-A7A188C98C7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12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A51497-C073-5144-A5CA-9B6AB37A9DB0}" type="slidenum">
              <a:rPr lang="en-US"/>
              <a:pPr/>
              <a:t>5</a:t>
            </a:fld>
            <a:endParaRPr lang="en-US"/>
          </a:p>
        </p:txBody>
      </p:sp>
      <p:sp>
        <p:nvSpPr>
          <p:cNvPr id="71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841C9E-937F-F541-8971-4C8BE01B06D7}" type="slidenum">
              <a:rPr lang="en-US"/>
              <a:pPr/>
              <a:t>6</a:t>
            </a:fld>
            <a:endParaRPr lang="en-US"/>
          </a:p>
        </p:txBody>
      </p:sp>
      <p:sp>
        <p:nvSpPr>
          <p:cNvPr id="81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591E45-0A98-4D47-9D2E-EA58878596A5}" type="slidenum">
              <a:rPr lang="en-US"/>
              <a:pPr/>
              <a:t>7</a:t>
            </a:fld>
            <a:endParaRPr lang="en-US"/>
          </a:p>
        </p:txBody>
      </p:sp>
      <p:sp>
        <p:nvSpPr>
          <p:cNvPr id="92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119940-457D-2D4B-9571-535D2B6401F2}" type="slidenum">
              <a:rPr lang="en-US"/>
              <a:pPr/>
              <a:t>8</a:t>
            </a:fld>
            <a:endParaRPr lang="en-US"/>
          </a:p>
        </p:txBody>
      </p:sp>
      <p:sp>
        <p:nvSpPr>
          <p:cNvPr id="10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1DD0-CFEA-3C41-95AD-4F2C197E3B26}" type="datetimeFigureOut">
              <a:rPr lang="es-ES_tradnl" smtClean="0"/>
              <a:pPr/>
              <a:t>3/21/11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4A8B-31E9-0B4D-B796-860639109F5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1DD0-CFEA-3C41-95AD-4F2C197E3B26}" type="datetimeFigureOut">
              <a:rPr lang="es-ES_tradnl" smtClean="0"/>
              <a:pPr/>
              <a:t>3/21/11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4A8B-31E9-0B4D-B796-860639109F5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1DD0-CFEA-3C41-95AD-4F2C197E3B26}" type="datetimeFigureOut">
              <a:rPr lang="es-ES_tradnl" smtClean="0"/>
              <a:pPr/>
              <a:t>3/21/11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4A8B-31E9-0B4D-B796-860639109F5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1DD0-CFEA-3C41-95AD-4F2C197E3B26}" type="datetimeFigureOut">
              <a:rPr lang="es-ES_tradnl" smtClean="0"/>
              <a:pPr/>
              <a:t>3/21/11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4A8B-31E9-0B4D-B796-860639109F5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1DD0-CFEA-3C41-95AD-4F2C197E3B26}" type="datetimeFigureOut">
              <a:rPr lang="es-ES_tradnl" smtClean="0"/>
              <a:pPr/>
              <a:t>3/21/11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4A8B-31E9-0B4D-B796-860639109F5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1DD0-CFEA-3C41-95AD-4F2C197E3B26}" type="datetimeFigureOut">
              <a:rPr lang="es-ES_tradnl" smtClean="0"/>
              <a:pPr/>
              <a:t>3/21/11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4A8B-31E9-0B4D-B796-860639109F5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1DD0-CFEA-3C41-95AD-4F2C197E3B26}" type="datetimeFigureOut">
              <a:rPr lang="es-ES_tradnl" smtClean="0"/>
              <a:pPr/>
              <a:t>3/21/11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4A8B-31E9-0B4D-B796-860639109F5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1DD0-CFEA-3C41-95AD-4F2C197E3B26}" type="datetimeFigureOut">
              <a:rPr lang="es-ES_tradnl" smtClean="0"/>
              <a:pPr/>
              <a:t>3/21/11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4A8B-31E9-0B4D-B796-860639109F5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1DD0-CFEA-3C41-95AD-4F2C197E3B26}" type="datetimeFigureOut">
              <a:rPr lang="es-ES_tradnl" smtClean="0"/>
              <a:pPr/>
              <a:t>3/21/11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4A8B-31E9-0B4D-B796-860639109F5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1DD0-CFEA-3C41-95AD-4F2C197E3B26}" type="datetimeFigureOut">
              <a:rPr lang="es-ES_tradnl" smtClean="0"/>
              <a:pPr/>
              <a:t>3/21/11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4A8B-31E9-0B4D-B796-860639109F5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1DD0-CFEA-3C41-95AD-4F2C197E3B26}" type="datetimeFigureOut">
              <a:rPr lang="es-ES_tradnl" smtClean="0"/>
              <a:pPr/>
              <a:t>3/21/11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4A8B-31E9-0B4D-B796-860639109F5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1DD0-CFEA-3C41-95AD-4F2C197E3B26}" type="datetimeFigureOut">
              <a:rPr lang="es-ES_tradnl" smtClean="0"/>
              <a:pPr/>
              <a:t>3/21/11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84A8B-31E9-0B4D-B796-860639109F5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3" descr="screen-capture-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286"/>
            <a:ext cx="1905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ítulo 1"/>
          <p:cNvSpPr>
            <a:spLocks noGrp="1"/>
          </p:cNvSpPr>
          <p:nvPr>
            <p:ph type="ctrTitle"/>
          </p:nvPr>
        </p:nvSpPr>
        <p:spPr>
          <a:xfrm>
            <a:off x="1600200" y="-76200"/>
            <a:ext cx="7772400" cy="914400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Clustering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analysis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using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MultiDark</a:t>
            </a:r>
            <a:r>
              <a:rPr lang="es-ES" sz="2400" dirty="0">
                <a:solidFill>
                  <a:srgbClr val="FF0000"/>
                </a:solidFill>
              </a:rPr>
              <a:t> halo </a:t>
            </a:r>
            <a:r>
              <a:rPr lang="es-ES" sz="2400" dirty="0" err="1" smtClean="0">
                <a:solidFill>
                  <a:srgbClr val="FF0000"/>
                </a:solidFill>
              </a:rPr>
              <a:t>abundance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365" name="CuadroTexto 5"/>
          <p:cNvSpPr txBox="1">
            <a:spLocks noChangeArrowheads="1"/>
          </p:cNvSpPr>
          <p:nvPr/>
        </p:nvSpPr>
        <p:spPr bwMode="auto">
          <a:xfrm>
            <a:off x="2339752" y="609600"/>
            <a:ext cx="6586747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rgbClr val="FFFFFF"/>
                </a:solidFill>
              </a:rPr>
              <a:t>F</a:t>
            </a:r>
            <a:r>
              <a:rPr lang="en-US" sz="1400" i="1" dirty="0">
                <a:solidFill>
                  <a:schemeClr val="bg1"/>
                </a:solidFill>
              </a:rPr>
              <a:t>. </a:t>
            </a:r>
            <a:r>
              <a:rPr lang="en-US" sz="1400" i="1" dirty="0" smtClean="0">
                <a:solidFill>
                  <a:schemeClr val="bg1"/>
                </a:solidFill>
              </a:rPr>
              <a:t>Prada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</a:rPr>
              <a:t>(IAA)</a:t>
            </a:r>
            <a:r>
              <a:rPr lang="en-US" sz="1400" b="1" i="1" dirty="0" smtClean="0">
                <a:solidFill>
                  <a:schemeClr val="bg1"/>
                </a:solidFill>
              </a:rPr>
              <a:t>, </a:t>
            </a:r>
            <a:r>
              <a:rPr lang="en-US" sz="1400" b="1" i="1" dirty="0" smtClean="0">
                <a:solidFill>
                  <a:schemeClr val="accent6"/>
                </a:solidFill>
              </a:rPr>
              <a:t>S. E. </a:t>
            </a:r>
            <a:r>
              <a:rPr lang="en-US" sz="1400" b="1" i="1" dirty="0" err="1" smtClean="0">
                <a:solidFill>
                  <a:schemeClr val="accent6"/>
                </a:solidFill>
              </a:rPr>
              <a:t>Nuza</a:t>
            </a:r>
            <a:r>
              <a:rPr lang="en-US" sz="1400" b="1" i="1" dirty="0" smtClean="0">
                <a:solidFill>
                  <a:schemeClr val="accent6"/>
                </a:solidFill>
              </a:rPr>
              <a:t> (AIP)</a:t>
            </a:r>
            <a:r>
              <a:rPr lang="en-US" sz="1400" i="1" dirty="0" smtClean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A. </a:t>
            </a:r>
            <a:r>
              <a:rPr lang="en-US" sz="1400" i="1" dirty="0" err="1" smtClean="0">
                <a:solidFill>
                  <a:schemeClr val="bg1"/>
                </a:solidFill>
              </a:rPr>
              <a:t>Klypin</a:t>
            </a:r>
            <a:r>
              <a:rPr lang="en-US" sz="1400" i="1" dirty="0" smtClean="0">
                <a:solidFill>
                  <a:schemeClr val="bg1"/>
                </a:solidFill>
              </a:rPr>
              <a:t> (NMSU), A. Sánchez (MPE), S</a:t>
            </a:r>
            <a:r>
              <a:rPr lang="en-US" sz="1400" i="1" dirty="0">
                <a:solidFill>
                  <a:schemeClr val="bg1"/>
                </a:solidFill>
              </a:rPr>
              <a:t>. </a:t>
            </a:r>
            <a:r>
              <a:rPr lang="en-US" sz="1400" i="1" dirty="0" err="1" smtClean="0">
                <a:solidFill>
                  <a:schemeClr val="bg1"/>
                </a:solidFill>
              </a:rPr>
              <a:t>Gottloeber</a:t>
            </a:r>
            <a:r>
              <a:rPr lang="en-US" sz="1400" i="1" dirty="0" smtClean="0">
                <a:solidFill>
                  <a:schemeClr val="bg1"/>
                </a:solidFill>
              </a:rPr>
              <a:t> (AIP)</a:t>
            </a:r>
          </a:p>
          <a:p>
            <a:pPr>
              <a:lnSpc>
                <a:spcPct val="130000"/>
              </a:lnSpc>
            </a:pPr>
            <a:r>
              <a:rPr lang="en-US" sz="1400" i="1" dirty="0"/>
              <a:t>	</a:t>
            </a:r>
            <a:r>
              <a:rPr lang="en-US" sz="1400" i="1" dirty="0" smtClean="0"/>
              <a:t>					</a:t>
            </a:r>
            <a:r>
              <a:rPr lang="en-US" sz="1400" i="1" dirty="0"/>
              <a:t> </a:t>
            </a:r>
            <a:r>
              <a:rPr lang="en-US" sz="1400" i="1" dirty="0" smtClean="0"/>
              <a:t>            </a:t>
            </a:r>
            <a:r>
              <a:rPr lang="en-US" sz="1400" i="1" dirty="0" smtClean="0"/>
              <a:t>     </a:t>
            </a:r>
            <a:r>
              <a:rPr lang="en-US" sz="1400" i="1" dirty="0" smtClean="0">
                <a:solidFill>
                  <a:srgbClr val="FFFFFF"/>
                </a:solidFill>
              </a:rPr>
              <a:t>for</a:t>
            </a:r>
            <a:r>
              <a:rPr lang="en-US" sz="1400" i="1" dirty="0" smtClean="0"/>
              <a:t> </a:t>
            </a:r>
            <a:r>
              <a:rPr lang="en-US" sz="1400" i="1" dirty="0" smtClean="0">
                <a:solidFill>
                  <a:schemeClr val="bg1"/>
                </a:solidFill>
              </a:rPr>
              <a:t>the </a:t>
            </a:r>
            <a:r>
              <a:rPr lang="en-US" sz="1400" i="1" dirty="0" smtClean="0">
                <a:solidFill>
                  <a:srgbClr val="FFFFFF"/>
                </a:solidFill>
              </a:rPr>
              <a:t>BOSS</a:t>
            </a:r>
            <a:r>
              <a:rPr lang="en-US" sz="1400" i="1" dirty="0" smtClean="0">
                <a:solidFill>
                  <a:schemeClr val="bg1"/>
                </a:solidFill>
              </a:rPr>
              <a:t> clustering WG,</a:t>
            </a:r>
            <a:r>
              <a:rPr lang="en-US" sz="1400" i="1" dirty="0" smtClean="0"/>
              <a:t> </a:t>
            </a:r>
            <a:r>
              <a:rPr lang="en-US" sz="1400" i="1" dirty="0" smtClean="0">
                <a:solidFill>
                  <a:srgbClr val="FFFFFF"/>
                </a:solidFill>
              </a:rPr>
              <a:t>Project</a:t>
            </a:r>
            <a:r>
              <a:rPr lang="en-US" sz="1400" i="1" dirty="0" smtClean="0"/>
              <a:t> </a:t>
            </a:r>
            <a:r>
              <a:rPr lang="en-US" sz="1400" i="1" dirty="0" smtClean="0">
                <a:solidFill>
                  <a:srgbClr val="FFFFFF"/>
                </a:solidFill>
              </a:rPr>
              <a:t>73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5367" name="Imagen 7" descr="slice_0084_5yz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317948"/>
            <a:ext cx="5292080" cy="529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ector recto de flecha 12"/>
          <p:cNvCxnSpPr/>
          <p:nvPr/>
        </p:nvCxnSpPr>
        <p:spPr>
          <a:xfrm flipV="1">
            <a:off x="8604446" y="1317948"/>
            <a:ext cx="2" cy="26460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8604446" y="4300954"/>
            <a:ext cx="2" cy="230907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0" name="CuadroTexto 15"/>
          <p:cNvSpPr txBox="1">
            <a:spLocks noChangeArrowheads="1"/>
          </p:cNvSpPr>
          <p:nvPr/>
        </p:nvSpPr>
        <p:spPr bwMode="auto">
          <a:xfrm>
            <a:off x="8380794" y="3962400"/>
            <a:ext cx="799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1Gpc/h</a:t>
            </a:r>
          </a:p>
        </p:txBody>
      </p:sp>
      <p:sp>
        <p:nvSpPr>
          <p:cNvPr id="15375" name="CuadroTexto 22"/>
          <p:cNvSpPr txBox="1">
            <a:spLocks noChangeArrowheads="1"/>
          </p:cNvSpPr>
          <p:nvPr/>
        </p:nvSpPr>
        <p:spPr bwMode="auto">
          <a:xfrm>
            <a:off x="3220258" y="6125234"/>
            <a:ext cx="19278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MultiDark</a:t>
            </a:r>
            <a:r>
              <a:rPr lang="en-US" sz="2000" b="1" dirty="0" smtClean="0">
                <a:solidFill>
                  <a:schemeClr val="bg1"/>
                </a:solidFill>
              </a:rPr>
              <a:t> Run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1" name="Imagen 20" descr="screen-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874101"/>
            <a:ext cx="4355976" cy="282918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11560" y="4941168"/>
            <a:ext cx="2196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www.multidark.org</a:t>
            </a:r>
          </a:p>
          <a:p>
            <a:r>
              <a:rPr lang="es-ES" sz="2000" dirty="0" smtClean="0">
                <a:solidFill>
                  <a:srgbClr val="0000FF"/>
                </a:solidFill>
              </a:rPr>
              <a:t>DR1 </a:t>
            </a:r>
            <a:r>
              <a:rPr lang="es-ES" sz="2000" dirty="0" err="1" smtClean="0">
                <a:solidFill>
                  <a:srgbClr val="0000FF"/>
                </a:solidFill>
              </a:rPr>
              <a:t>on</a:t>
            </a:r>
            <a:r>
              <a:rPr lang="es-ES" sz="2000" dirty="0" smtClean="0">
                <a:solidFill>
                  <a:srgbClr val="0000FF"/>
                </a:solidFill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</a:rPr>
              <a:t>April</a:t>
            </a:r>
            <a:r>
              <a:rPr lang="es-ES" sz="2000" dirty="0" smtClean="0">
                <a:solidFill>
                  <a:srgbClr val="0000FF"/>
                </a:solidFill>
              </a:rPr>
              <a:t> 5th!</a:t>
            </a:r>
            <a:endParaRPr lang="es-ES" sz="2000" dirty="0">
              <a:solidFill>
                <a:srgbClr val="0000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40152" y="4509120"/>
            <a:ext cx="133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First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results</a:t>
            </a:r>
            <a:r>
              <a:rPr lang="es-ES" dirty="0" smtClean="0">
                <a:solidFill>
                  <a:srgbClr val="FF0000"/>
                </a:solidFill>
              </a:rPr>
              <a:t>!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6309320"/>
            <a:ext cx="3070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l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 dirty="0">
                <a:solidFill>
                  <a:srgbClr val="FFFFFF"/>
                </a:solidFill>
                <a:latin typeface="Calibri" charset="0"/>
              </a:rPr>
              <a:t>Cloudcroft BOSS coll. Meeting 03/11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716016" y="2492896"/>
            <a:ext cx="3456384" cy="28083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pic>
        <p:nvPicPr>
          <p:cNvPr id="18" name="Imagen 17" descr="MDARKV_V_circ.gt.365_wp_from_xi_pi.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38480"/>
            <a:ext cx="3703410" cy="2962728"/>
          </a:xfrm>
          <a:prstGeom prst="rect">
            <a:avLst/>
          </a:prstGeom>
        </p:spPr>
      </p:pic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5724128" y="4077072"/>
            <a:ext cx="14208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l"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dirty="0">
                <a:solidFill>
                  <a:srgbClr val="FF0000"/>
                </a:solidFill>
                <a:latin typeface="Calibri" charset="0"/>
              </a:rPr>
              <a:t>First results!</a:t>
            </a:r>
          </a:p>
        </p:txBody>
      </p:sp>
    </p:spTree>
    <p:extLst>
      <p:ext uri="{BB962C8B-B14F-4D97-AF65-F5344CB8AC3E}">
        <p14:creationId xmlns:p14="http://schemas.microsoft.com/office/powerpoint/2010/main" val="4191069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5576" y="1377280"/>
            <a:ext cx="4896544" cy="47880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47664" y="188640"/>
            <a:ext cx="5976663" cy="514118"/>
          </a:xfrm>
          <a:prstGeom prst="rect">
            <a:avLst/>
          </a:prstGeom>
          <a:noFill/>
          <a:ln w="367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8293" tIns="57474" rIns="98293" bIns="57474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Comic Sans MS" charset="0"/>
              </a:rPr>
              <a:t>Satellite </a:t>
            </a:r>
            <a:r>
              <a:rPr lang="en-US" sz="2000" b="1" dirty="0" smtClean="0">
                <a:solidFill>
                  <a:srgbClr val="FFFFFF"/>
                </a:solidFill>
                <a:latin typeface="Comic Sans MS" charset="0"/>
              </a:rPr>
              <a:t>Fraction @ z=0.53 </a:t>
            </a:r>
            <a:endParaRPr lang="en-US" sz="2000" b="1" dirty="0">
              <a:solidFill>
                <a:srgbClr val="FFFFFF"/>
              </a:solidFill>
              <a:latin typeface="Comic Sans MS" charset="0"/>
            </a:endParaRPr>
          </a:p>
        </p:txBody>
      </p:sp>
      <p:pic>
        <p:nvPicPr>
          <p:cNvPr id="5" name="Imagen 4" descr="Nsat_Ndistinct_Vcirc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4824536" cy="4824536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96136" y="2906713"/>
            <a:ext cx="320384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Comic Sans MS" charset="0"/>
              </a:rPr>
              <a:t>* </a:t>
            </a:r>
            <a:r>
              <a:rPr lang="en-US" dirty="0">
                <a:solidFill>
                  <a:schemeClr val="bg1"/>
                </a:solidFill>
                <a:latin typeface="Comic Sans MS" charset="0"/>
              </a:rPr>
              <a:t>Using the </a:t>
            </a:r>
            <a:r>
              <a:rPr lang="en-US" dirty="0" err="1">
                <a:solidFill>
                  <a:schemeClr val="bg1"/>
                </a:solidFill>
                <a:latin typeface="Comic Sans MS" charset="0"/>
              </a:rPr>
              <a:t>subhalo</a:t>
            </a:r>
            <a:r>
              <a:rPr lang="en-US" dirty="0">
                <a:solidFill>
                  <a:schemeClr val="bg1"/>
                </a:solidFill>
                <a:latin typeface="Comic Sans MS" charset="0"/>
              </a:rPr>
              <a:t> sample we can study satellite statistics within dark matter halos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34077" y="4725144"/>
            <a:ext cx="15778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err="1">
                <a:latin typeface="Comic Sans MS" charset="0"/>
              </a:rPr>
              <a:t>V</a:t>
            </a:r>
            <a:r>
              <a:rPr lang="en-US" sz="1400" baseline="-25000" dirty="0" err="1">
                <a:latin typeface="Comic Sans MS" charset="0"/>
              </a:rPr>
              <a:t>circ</a:t>
            </a:r>
            <a:r>
              <a:rPr lang="en-US" sz="1400" dirty="0">
                <a:latin typeface="Comic Sans MS" charset="0"/>
              </a:rPr>
              <a:t> = </a:t>
            </a:r>
            <a:r>
              <a:rPr lang="en-US" sz="1400" dirty="0" smtClean="0">
                <a:latin typeface="Comic Sans MS" charset="0"/>
              </a:rPr>
              <a:t>365 </a:t>
            </a:r>
            <a:r>
              <a:rPr lang="en-US" sz="1400" dirty="0">
                <a:latin typeface="Comic Sans MS" charset="0"/>
              </a:rPr>
              <a:t>km s</a:t>
            </a:r>
            <a:r>
              <a:rPr lang="en-US" sz="1400" baseline="30000" dirty="0">
                <a:latin typeface="Comic Sans MS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7115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67744" y="323364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Plans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mock</a:t>
            </a:r>
            <a:r>
              <a:rPr lang="es-ES" dirty="0" smtClean="0"/>
              <a:t> </a:t>
            </a:r>
            <a:r>
              <a:rPr lang="es-ES" dirty="0" err="1" smtClean="0"/>
              <a:t>galaxy</a:t>
            </a:r>
            <a:r>
              <a:rPr lang="es-ES" dirty="0" smtClean="0"/>
              <a:t> </a:t>
            </a:r>
            <a:r>
              <a:rPr lang="es-ES" dirty="0" err="1" smtClean="0"/>
              <a:t>catalogs</a:t>
            </a:r>
            <a:r>
              <a:rPr lang="es-ES" dirty="0" smtClean="0"/>
              <a:t> &amp; new </a:t>
            </a:r>
            <a:r>
              <a:rPr lang="es-ES" dirty="0" err="1" smtClean="0"/>
              <a:t>simualtions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954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13" descr="screen-capture-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705225"/>
            <a:ext cx="4800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162800" cy="460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4444" dirty="0" err="1" smtClean="0">
                <a:solidFill>
                  <a:srgbClr val="FF0000"/>
                </a:solidFill>
              </a:rPr>
              <a:t>MultiDark</a:t>
            </a:r>
            <a:r>
              <a:rPr lang="de-DE" dirty="0" smtClean="0">
                <a:solidFill>
                  <a:srgbClr val="FF0000"/>
                </a:solidFill>
              </a:rPr>
              <a:t> Database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38213"/>
            <a:ext cx="8070850" cy="51577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collaboration with Astrophysical Institute Potsdam (AIP), supported by GAVO</a:t>
            </a:r>
          </a:p>
          <a:p>
            <a:pPr eaLnBrk="1" hangingPunct="1"/>
            <a:r>
              <a:rPr lang="en-US" sz="2000" dirty="0" smtClean="0"/>
              <a:t>Database for MULTIDARK simulations will include:</a:t>
            </a:r>
          </a:p>
          <a:p>
            <a:pPr lvl="1" eaLnBrk="1" hangingPunct="1"/>
            <a:r>
              <a:rPr lang="en-US" sz="2000" dirty="0" smtClean="0"/>
              <a:t>halo + galaxy catalogues </a:t>
            </a:r>
            <a:br>
              <a:rPr lang="en-US" sz="2000" dirty="0" smtClean="0"/>
            </a:br>
            <a:r>
              <a:rPr lang="en-US" sz="2000" dirty="0" smtClean="0"/>
              <a:t>(positions, velocities, properties)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kinematic and density profiles 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snapshots of simulations (particle selection)</a:t>
            </a:r>
          </a:p>
          <a:p>
            <a:pPr eaLnBrk="1" hangingPunct="1"/>
            <a:r>
              <a:rPr lang="en-US" sz="2000" dirty="0" smtClean="0"/>
              <a:t>design similar to Millennium </a:t>
            </a:r>
            <a:br>
              <a:rPr lang="en-US" sz="2000" dirty="0" smtClean="0"/>
            </a:br>
            <a:r>
              <a:rPr lang="en-US" sz="2000" dirty="0" smtClean="0"/>
              <a:t>Simulation DB</a:t>
            </a:r>
          </a:p>
          <a:p>
            <a:pPr eaLnBrk="1" hangingPunct="1"/>
            <a:r>
              <a:rPr lang="en-US" sz="2000" dirty="0" smtClean="0"/>
              <a:t>compliant to international VO </a:t>
            </a:r>
            <a:br>
              <a:rPr lang="en-US" sz="2000" dirty="0" smtClean="0"/>
            </a:br>
            <a:r>
              <a:rPr lang="en-US" sz="2000" dirty="0" smtClean="0"/>
              <a:t>(virtual observatory) standards</a:t>
            </a:r>
          </a:p>
          <a:p>
            <a:pPr eaLnBrk="1" hangingPunct="1"/>
            <a:r>
              <a:rPr lang="en-US" sz="2000" dirty="0" smtClean="0"/>
              <a:t>Web interface:</a:t>
            </a:r>
            <a:endParaRPr lang="en-US" sz="2000" dirty="0"/>
          </a:p>
        </p:txBody>
      </p:sp>
      <p:pic>
        <p:nvPicPr>
          <p:cNvPr id="2150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4538" y="2163763"/>
            <a:ext cx="1439862" cy="808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0" name="Imagen 6" descr="screen-capture-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0488"/>
            <a:ext cx="15240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2888" y="4824413"/>
            <a:ext cx="8215312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SzPct val="70000"/>
              <a:defRPr/>
            </a:pPr>
            <a:endParaRPr lang="de-DE" sz="140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SzPct val="70000"/>
              <a:buFontTx/>
              <a:buBlip>
                <a:blip r:embed="rId5"/>
              </a:buBlip>
              <a:defRPr/>
            </a:pPr>
            <a:r>
              <a:rPr lang="en-US" sz="1800" kern="0" dirty="0">
                <a:latin typeface="+mn-lt"/>
                <a:ea typeface="ＭＳ Ｐゴシック" charset="-128"/>
              </a:rPr>
              <a:t>direct access via SQL queries</a:t>
            </a:r>
          </a:p>
          <a:p>
            <a:pPr marL="742950" lvl="1" indent="-285750">
              <a:spcBef>
                <a:spcPct val="20000"/>
              </a:spcBef>
              <a:buSzPct val="70000"/>
              <a:buFontTx/>
              <a:buBlip>
                <a:blip r:embed="rId5"/>
              </a:buBlip>
              <a:defRPr/>
            </a:pPr>
            <a:r>
              <a:rPr lang="en-US" sz="1800" kern="0" dirty="0">
                <a:latin typeface="+mn-lt"/>
                <a:ea typeface="ＭＳ Ｐゴシック" charset="-128"/>
              </a:rPr>
              <a:t>store results of queries in own </a:t>
            </a:r>
          </a:p>
          <a:p>
            <a:pPr marL="742950" lvl="1" indent="-285750">
              <a:spcBef>
                <a:spcPct val="20000"/>
              </a:spcBef>
              <a:buSzPct val="70000"/>
              <a:defRPr/>
            </a:pPr>
            <a:r>
              <a:rPr lang="en-US" sz="1800" kern="0" dirty="0">
                <a:latin typeface="+mn-lt"/>
                <a:ea typeface="ＭＳ Ｐゴシック" charset="-128"/>
              </a:rPr>
              <a:t>     database (registered users) </a:t>
            </a:r>
          </a:p>
          <a:p>
            <a:pPr marL="742950" lvl="1" indent="-285750">
              <a:spcBef>
                <a:spcPct val="20000"/>
              </a:spcBef>
              <a:buSzPct val="70000"/>
              <a:buFontTx/>
              <a:buBlip>
                <a:blip r:embed="rId5"/>
              </a:buBlip>
              <a:defRPr/>
            </a:pPr>
            <a:r>
              <a:rPr lang="en-US" sz="1800" kern="0" dirty="0">
                <a:latin typeface="+mn-lt"/>
                <a:ea typeface="ＭＳ Ｐゴシック" charset="-128"/>
              </a:rPr>
              <a:t>history of previous queries</a:t>
            </a:r>
          </a:p>
          <a:p>
            <a:pPr marL="742950" lvl="1" indent="-285750">
              <a:spcBef>
                <a:spcPct val="20000"/>
              </a:spcBef>
              <a:buSzPct val="70000"/>
              <a:buFontTx/>
              <a:buBlip>
                <a:blip r:embed="rId5"/>
              </a:buBlip>
              <a:defRPr/>
            </a:pPr>
            <a:r>
              <a:rPr lang="en-US" sz="1800" kern="0" dirty="0">
                <a:latin typeface="+mn-lt"/>
                <a:ea typeface="ＭＳ Ｐゴシック" charset="-128"/>
              </a:rPr>
              <a:t>on-line documentation</a:t>
            </a:r>
          </a:p>
          <a:p>
            <a:pPr marL="742950" lvl="1" indent="-285750">
              <a:spcBef>
                <a:spcPct val="20000"/>
              </a:spcBef>
              <a:buSzPct val="70000"/>
              <a:buFontTx/>
              <a:buBlip>
                <a:blip r:embed="rId5"/>
              </a:buBlip>
              <a:defRPr/>
            </a:pPr>
            <a:endParaRPr lang="de-DE" sz="2200" kern="0" dirty="0">
              <a:latin typeface="+mn-lt"/>
              <a:ea typeface="ＭＳ Ｐゴシック" charset="-128"/>
            </a:endParaRPr>
          </a:p>
        </p:txBody>
      </p:sp>
      <p:pic>
        <p:nvPicPr>
          <p:cNvPr id="21512" name="Imagen 11" descr="screen-capture-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824413"/>
            <a:ext cx="3200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adroTexto 8"/>
          <p:cNvSpPr txBox="1"/>
          <p:nvPr/>
        </p:nvSpPr>
        <p:spPr>
          <a:xfrm>
            <a:off x="7156852" y="3288268"/>
            <a:ext cx="206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www.multidark.org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creen-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509"/>
            <a:ext cx="9144000" cy="59389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505200" y="-76200"/>
            <a:ext cx="2688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</a:rPr>
              <a:t>www.multidark.org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 descr="screen-capture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910" y="512855"/>
            <a:ext cx="9154909" cy="6192745"/>
          </a:xfrm>
        </p:spPr>
      </p:pic>
      <p:sp>
        <p:nvSpPr>
          <p:cNvPr id="5" name="CuadroTexto 4"/>
          <p:cNvSpPr txBox="1"/>
          <p:nvPr/>
        </p:nvSpPr>
        <p:spPr>
          <a:xfrm>
            <a:off x="3429000" y="-76200"/>
            <a:ext cx="2688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</a:rPr>
              <a:t>www.multidark.org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creen-capture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751"/>
            <a:ext cx="9144000" cy="59104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29000" y="-76200"/>
            <a:ext cx="2688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</a:rPr>
              <a:t>www.multidark.org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Imagen 7" descr="slice_0084_5yz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990600"/>
            <a:ext cx="5791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251520" y="1066799"/>
            <a:ext cx="2631132" cy="26121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362" name="Imagen 3" descr="screen-capture-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ítulo 1"/>
          <p:cNvSpPr>
            <a:spLocks noGrp="1"/>
          </p:cNvSpPr>
          <p:nvPr>
            <p:ph type="ctrTitle"/>
          </p:nvPr>
        </p:nvSpPr>
        <p:spPr>
          <a:xfrm>
            <a:off x="1600200" y="-76200"/>
            <a:ext cx="7772400" cy="914400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FF0000"/>
                </a:solidFill>
              </a:rPr>
              <a:t>MULTIDARK suite of simulations for BOSS studies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 rot="5400000" flipH="1" flipV="1">
            <a:off x="4610101" y="2476500"/>
            <a:ext cx="2971800" cy="317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rot="16200000" flipH="1">
            <a:off x="4876801" y="5637212"/>
            <a:ext cx="2438400" cy="317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0" name="CuadroTexto 15"/>
          <p:cNvSpPr txBox="1">
            <a:spLocks noChangeArrowheads="1"/>
          </p:cNvSpPr>
          <p:nvPr/>
        </p:nvSpPr>
        <p:spPr bwMode="auto">
          <a:xfrm>
            <a:off x="5867400" y="3962400"/>
            <a:ext cx="1011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1Gpc/h</a:t>
            </a:r>
          </a:p>
        </p:txBody>
      </p:sp>
      <p:sp>
        <p:nvSpPr>
          <p:cNvPr id="18" name="Elipse 17"/>
          <p:cNvSpPr/>
          <p:nvPr/>
        </p:nvSpPr>
        <p:spPr>
          <a:xfrm>
            <a:off x="1828800" y="3789040"/>
            <a:ext cx="838200" cy="533400"/>
          </a:xfrm>
          <a:prstGeom prst="ellipse">
            <a:avLst/>
          </a:prstGeom>
          <a:noFill/>
          <a:ln w="127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2" name="CuadroTexto 18"/>
          <p:cNvSpPr txBox="1">
            <a:spLocks noChangeArrowheads="1"/>
          </p:cNvSpPr>
          <p:nvPr/>
        </p:nvSpPr>
        <p:spPr bwMode="auto">
          <a:xfrm>
            <a:off x="2514600" y="4221088"/>
            <a:ext cx="1416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1.5 10</a:t>
            </a:r>
            <a:r>
              <a:rPr lang="en-US" sz="1400" baseline="30000" dirty="0">
                <a:solidFill>
                  <a:schemeClr val="bg1"/>
                </a:solidFill>
              </a:rPr>
              <a:t>15</a:t>
            </a:r>
            <a:r>
              <a:rPr lang="en-US" sz="1400" dirty="0">
                <a:solidFill>
                  <a:schemeClr val="bg1"/>
                </a:solidFill>
              </a:rPr>
              <a:t> h</a:t>
            </a:r>
            <a:r>
              <a:rPr lang="en-US" sz="1400" baseline="30000" dirty="0">
                <a:solidFill>
                  <a:schemeClr val="bg1"/>
                </a:solidFill>
              </a:rPr>
              <a:t>-1</a:t>
            </a:r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baseline="-25000" dirty="0">
                <a:solidFill>
                  <a:schemeClr val="bg1"/>
                </a:solidFill>
              </a:rPr>
              <a:t>sun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373" name="Imagen 19" descr="screen-capture-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980728"/>
            <a:ext cx="27813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CuadroTexto 21"/>
          <p:cNvSpPr txBox="1">
            <a:spLocks noChangeArrowheads="1"/>
          </p:cNvSpPr>
          <p:nvPr/>
        </p:nvSpPr>
        <p:spPr bwMode="auto">
          <a:xfrm>
            <a:off x="6172200" y="4771916"/>
            <a:ext cx="2666315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schemeClr val="accent2"/>
                </a:solidFill>
              </a:rPr>
              <a:t>L</a:t>
            </a:r>
            <a:r>
              <a:rPr lang="en-US" sz="2000" baseline="-25000" dirty="0" err="1">
                <a:solidFill>
                  <a:schemeClr val="accent2"/>
                </a:solidFill>
              </a:rPr>
              <a:t>box</a:t>
            </a:r>
            <a:r>
              <a:rPr lang="en-US" sz="2000" dirty="0">
                <a:solidFill>
                  <a:schemeClr val="accent2"/>
                </a:solidFill>
              </a:rPr>
              <a:t>= 1000 h</a:t>
            </a:r>
            <a:r>
              <a:rPr lang="en-US" sz="2000" baseline="30000" dirty="0">
                <a:solidFill>
                  <a:schemeClr val="accent2"/>
                </a:solidFill>
              </a:rPr>
              <a:t>-1 </a:t>
            </a:r>
            <a:r>
              <a:rPr lang="en-US" sz="2000" dirty="0" err="1">
                <a:solidFill>
                  <a:schemeClr val="accent2"/>
                </a:solidFill>
              </a:rPr>
              <a:t>Mpc</a:t>
            </a:r>
            <a:endParaRPr lang="en-US" sz="2000" baseline="-25000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schemeClr val="accent2"/>
                </a:solidFill>
              </a:rPr>
              <a:t>N</a:t>
            </a:r>
            <a:r>
              <a:rPr lang="en-US" sz="2000" baseline="-25000" dirty="0" err="1">
                <a:solidFill>
                  <a:schemeClr val="accent2"/>
                </a:solidFill>
              </a:rPr>
              <a:t>part</a:t>
            </a:r>
            <a:r>
              <a:rPr lang="en-US" sz="2000" dirty="0">
                <a:solidFill>
                  <a:schemeClr val="accent2"/>
                </a:solidFill>
              </a:rPr>
              <a:t>= 2048</a:t>
            </a:r>
            <a:r>
              <a:rPr lang="en-US" sz="2000" baseline="30000" dirty="0">
                <a:solidFill>
                  <a:schemeClr val="accent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</a:rPr>
              <a:t>Force res.= 4kpc </a:t>
            </a:r>
            <a:r>
              <a:rPr lang="en-US" sz="2000" dirty="0" err="1">
                <a:solidFill>
                  <a:schemeClr val="accent2"/>
                </a:solidFill>
              </a:rPr>
              <a:t>comov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schemeClr val="accent2"/>
                </a:solidFill>
              </a:rPr>
              <a:t>M</a:t>
            </a:r>
            <a:r>
              <a:rPr lang="en-US" sz="2000" baseline="-25000" dirty="0" err="1">
                <a:solidFill>
                  <a:schemeClr val="accent2"/>
                </a:solidFill>
              </a:rPr>
              <a:t>part</a:t>
            </a:r>
            <a:r>
              <a:rPr lang="en-US" sz="2000" dirty="0">
                <a:solidFill>
                  <a:schemeClr val="accent2"/>
                </a:solidFill>
              </a:rPr>
              <a:t>=</a:t>
            </a:r>
            <a:r>
              <a:rPr lang="en-US" sz="2000" dirty="0" smtClean="0">
                <a:solidFill>
                  <a:schemeClr val="accent2"/>
                </a:solidFill>
              </a:rPr>
              <a:t>8.63 </a:t>
            </a:r>
            <a:r>
              <a:rPr lang="en-US" sz="2000" dirty="0">
                <a:solidFill>
                  <a:schemeClr val="accent2"/>
                </a:solidFill>
              </a:rPr>
              <a:t>10</a:t>
            </a:r>
            <a:r>
              <a:rPr lang="en-US" sz="2000" baseline="30000" dirty="0">
                <a:solidFill>
                  <a:schemeClr val="accent2"/>
                </a:solidFill>
              </a:rPr>
              <a:t>9 </a:t>
            </a:r>
            <a:r>
              <a:rPr lang="en-US" sz="2000" dirty="0">
                <a:solidFill>
                  <a:schemeClr val="accent2"/>
                </a:solidFill>
              </a:rPr>
              <a:t>h</a:t>
            </a:r>
            <a:r>
              <a:rPr lang="en-US" sz="2000" baseline="30000" dirty="0">
                <a:solidFill>
                  <a:schemeClr val="accent2"/>
                </a:solidFill>
              </a:rPr>
              <a:t>-1 </a:t>
            </a:r>
            <a:r>
              <a:rPr lang="en-US" sz="2000" dirty="0" err="1">
                <a:solidFill>
                  <a:schemeClr val="accent2"/>
                </a:solidFill>
              </a:rPr>
              <a:t>M</a:t>
            </a:r>
            <a:r>
              <a:rPr lang="en-US" sz="2000" baseline="-25000" dirty="0" err="1">
                <a:solidFill>
                  <a:schemeClr val="accent2"/>
                </a:solidFill>
              </a:rPr>
              <a:t>sun</a:t>
            </a:r>
            <a:r>
              <a:rPr lang="en-US" sz="2000" dirty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15375" name="CuadroTexto 22"/>
          <p:cNvSpPr txBox="1">
            <a:spLocks noChangeArrowheads="1"/>
          </p:cNvSpPr>
          <p:nvPr/>
        </p:nvSpPr>
        <p:spPr bwMode="auto">
          <a:xfrm>
            <a:off x="18794" y="6381328"/>
            <a:ext cx="38331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MultiDark</a:t>
            </a:r>
            <a:r>
              <a:rPr lang="en-US" sz="2000" b="1" dirty="0" smtClean="0">
                <a:solidFill>
                  <a:schemeClr val="bg1"/>
                </a:solidFill>
              </a:rPr>
              <a:t> Run 1, Prada et al. 2011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376" name="CuadroTexto 23"/>
          <p:cNvSpPr txBox="1">
            <a:spLocks noChangeArrowheads="1"/>
          </p:cNvSpPr>
          <p:nvPr/>
        </p:nvSpPr>
        <p:spPr bwMode="auto">
          <a:xfrm>
            <a:off x="6300192" y="3645024"/>
            <a:ext cx="277221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Run with ART </a:t>
            </a:r>
            <a:r>
              <a:rPr lang="en-US" sz="1600" dirty="0"/>
              <a:t>code by A. </a:t>
            </a:r>
            <a:r>
              <a:rPr lang="en-US" sz="1600" dirty="0" err="1"/>
              <a:t>Klypin</a:t>
            </a:r>
            <a:endParaRPr lang="en-US" sz="1600" dirty="0"/>
          </a:p>
        </p:txBody>
      </p:sp>
      <p:pic>
        <p:nvPicPr>
          <p:cNvPr id="3" name="Imagen 2" descr="Massfunction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48" y="1114093"/>
            <a:ext cx="2564904" cy="256490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99592" y="2852936"/>
            <a:ext cx="1213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Mass</a:t>
            </a:r>
            <a:r>
              <a:rPr lang="es-ES" sz="1400" dirty="0" smtClean="0"/>
              <a:t> </a:t>
            </a:r>
            <a:r>
              <a:rPr lang="es-ES" sz="1400" dirty="0" err="1" smtClean="0"/>
              <a:t>function</a:t>
            </a:r>
            <a:endParaRPr lang="es-E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creen-capture-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412776"/>
            <a:ext cx="6747148" cy="570181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496" y="1568980"/>
            <a:ext cx="475252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The maximum of the halo circular velocity profile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                 V</a:t>
            </a:r>
            <a:r>
              <a:rPr lang="en-US" sz="1600" baseline="30000" dirty="0" smtClean="0"/>
              <a:t>2</a:t>
            </a:r>
            <a:r>
              <a:rPr lang="en-US" sz="1600" baseline="-25000" dirty="0" smtClean="0"/>
              <a:t>max</a:t>
            </a:r>
            <a:r>
              <a:rPr lang="en-US" sz="1600" dirty="0" smtClean="0"/>
              <a:t>=</a:t>
            </a:r>
            <a:r>
              <a:rPr lang="en-US" sz="1600" dirty="0" err="1" smtClean="0"/>
              <a:t>max[GM</a:t>
            </a:r>
            <a:r>
              <a:rPr lang="en-US" sz="1600" dirty="0" smtClean="0"/>
              <a:t>(&lt;</a:t>
            </a:r>
            <a:r>
              <a:rPr lang="en-US" sz="1600" dirty="0" err="1" smtClean="0"/>
              <a:t>r)/r</a:t>
            </a:r>
            <a:r>
              <a:rPr lang="en-US" sz="1600" dirty="0" smtClean="0"/>
              <a:t>]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is a measure of the depth of the dark matter halo </a:t>
            </a:r>
            <a:r>
              <a:rPr lang="en-US" sz="1600" dirty="0" smtClean="0"/>
              <a:t>potential </a:t>
            </a:r>
            <a:r>
              <a:rPr lang="en-US" sz="1600" dirty="0" smtClean="0"/>
              <a:t>well and it is expected to correlate well </a:t>
            </a:r>
            <a:r>
              <a:rPr lang="en-US" sz="1600" dirty="0" smtClean="0"/>
              <a:t>with </a:t>
            </a:r>
            <a:r>
              <a:rPr lang="en-US" sz="1600" dirty="0" smtClean="0"/>
              <a:t>the baryonic component of galaxies such as </a:t>
            </a:r>
            <a:r>
              <a:rPr lang="en-US" sz="1600" dirty="0" smtClean="0"/>
              <a:t>the </a:t>
            </a:r>
            <a:r>
              <a:rPr lang="en-US" sz="1600" dirty="0" smtClean="0"/>
              <a:t>luminosity or stellar mass as followed from the </a:t>
            </a:r>
            <a:r>
              <a:rPr lang="en-US" sz="1600" dirty="0" smtClean="0"/>
              <a:t>Tully</a:t>
            </a:r>
            <a:r>
              <a:rPr lang="en-US" sz="1600" dirty="0" smtClean="0"/>
              <a:t>-Fisher relation. The maximum circular velocity </a:t>
            </a:r>
            <a:r>
              <a:rPr lang="en-US" sz="1600" dirty="0" smtClean="0"/>
              <a:t>at </a:t>
            </a:r>
            <a:r>
              <a:rPr lang="en-US" sz="1600" dirty="0" smtClean="0"/>
              <a:t>present, for dominant halos, and at the time of </a:t>
            </a:r>
            <a:r>
              <a:rPr lang="en-US" sz="1600" dirty="0" smtClean="0"/>
              <a:t>accretion</a:t>
            </a:r>
            <a:r>
              <a:rPr lang="en-US" sz="1600" dirty="0" smtClean="0"/>
              <a:t>, in the case of </a:t>
            </a:r>
            <a:r>
              <a:rPr lang="en-US" sz="1600" dirty="0" err="1" smtClean="0"/>
              <a:t>subhalos</a:t>
            </a:r>
            <a:r>
              <a:rPr lang="en-US" sz="1600" dirty="0" smtClean="0"/>
              <a:t>, gives a better </a:t>
            </a:r>
            <a:r>
              <a:rPr lang="en-US" sz="1600" dirty="0" smtClean="0"/>
              <a:t>match to </a:t>
            </a:r>
            <a:r>
              <a:rPr lang="en-US" sz="1600" dirty="0" smtClean="0"/>
              <a:t>model the observed luminosity dependence </a:t>
            </a:r>
            <a:r>
              <a:rPr lang="en-US" sz="1600" dirty="0" smtClean="0"/>
              <a:t>and </a:t>
            </a:r>
            <a:r>
              <a:rPr lang="en-US" sz="1600" dirty="0" smtClean="0"/>
              <a:t>evolution of galaxy clustering from high-z to the </a:t>
            </a:r>
            <a:r>
              <a:rPr lang="en-US" sz="1600" dirty="0" smtClean="0"/>
              <a:t>present </a:t>
            </a:r>
            <a:r>
              <a:rPr lang="en-US" sz="1600" dirty="0" smtClean="0"/>
              <a:t>(e.g. Conroy et al. 2006). Another example </a:t>
            </a:r>
            <a:r>
              <a:rPr lang="en-US" sz="1600" dirty="0" smtClean="0"/>
              <a:t>is </a:t>
            </a:r>
            <a:r>
              <a:rPr lang="en-US" sz="1600" dirty="0" smtClean="0"/>
              <a:t>the recent work by  Trujillo-Gomez et al. 2010 </a:t>
            </a:r>
            <a:r>
              <a:rPr lang="en-US" sz="1600" dirty="0" smtClean="0"/>
              <a:t>where </a:t>
            </a:r>
            <a:r>
              <a:rPr lang="en-US" sz="1600" dirty="0" smtClean="0"/>
              <a:t>they provide LCDM predictions </a:t>
            </a:r>
            <a:r>
              <a:rPr lang="en-US" sz="1600" dirty="0" smtClean="0"/>
              <a:t>for </a:t>
            </a:r>
            <a:r>
              <a:rPr lang="en-US" sz="1600" dirty="0" smtClean="0"/>
              <a:t>basic statistics of galaxies: </a:t>
            </a:r>
            <a:r>
              <a:rPr lang="en-US" sz="1600" dirty="0" smtClean="0"/>
              <a:t>Luminosity– </a:t>
            </a:r>
            <a:r>
              <a:rPr lang="en-US" sz="1600" dirty="0" smtClean="0"/>
              <a:t>and </a:t>
            </a:r>
            <a:r>
              <a:rPr lang="en-US" sz="1600" dirty="0" smtClean="0"/>
              <a:t>Baryonic </a:t>
            </a:r>
            <a:r>
              <a:rPr lang="en-US" sz="1600" dirty="0" smtClean="0"/>
              <a:t>Mass--Velocity Relations, and </a:t>
            </a:r>
            <a:r>
              <a:rPr lang="en-US" sz="1600" dirty="0" smtClean="0"/>
              <a:t>Velocity </a:t>
            </a:r>
            <a:r>
              <a:rPr lang="en-US" sz="1600" dirty="0" smtClean="0"/>
              <a:t>Functions.</a:t>
            </a:r>
            <a:endParaRPr lang="en-US" sz="1600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9087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Velocity functions</a:t>
            </a:r>
            <a:endParaRPr lang="en-US" sz="3600" dirty="0"/>
          </a:p>
        </p:txBody>
      </p:sp>
      <p:sp>
        <p:nvSpPr>
          <p:cNvPr id="5" name="Rectángulo 4"/>
          <p:cNvSpPr/>
          <p:nvPr/>
        </p:nvSpPr>
        <p:spPr>
          <a:xfrm>
            <a:off x="3707904" y="5805263"/>
            <a:ext cx="6552728" cy="13093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5508105" y="5661248"/>
            <a:ext cx="3744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err="1" smtClean="0"/>
              <a:t>Comparison</a:t>
            </a:r>
            <a:r>
              <a:rPr lang="es-ES" sz="1400" dirty="0" smtClean="0"/>
              <a:t> of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observed</a:t>
            </a:r>
            <a:r>
              <a:rPr lang="es-ES" sz="1400" dirty="0" smtClean="0"/>
              <a:t> </a:t>
            </a:r>
            <a:r>
              <a:rPr lang="es-ES" sz="1400" dirty="0" err="1" smtClean="0"/>
              <a:t>Luminosity-Velocity</a:t>
            </a:r>
            <a:r>
              <a:rPr lang="es-ES" sz="1400" dirty="0" smtClean="0"/>
              <a:t> </a:t>
            </a:r>
            <a:endParaRPr lang="es-ES" sz="1400" dirty="0"/>
          </a:p>
          <a:p>
            <a:pPr algn="just"/>
            <a:r>
              <a:rPr lang="es-ES" sz="1400" dirty="0" err="1" smtClean="0"/>
              <a:t>Relation</a:t>
            </a:r>
            <a:r>
              <a:rPr lang="es-ES" sz="1400" dirty="0" smtClean="0"/>
              <a:t> </a:t>
            </a:r>
            <a:r>
              <a:rPr lang="es-ES" sz="1400" dirty="0" err="1" smtClean="0"/>
              <a:t>with</a:t>
            </a:r>
            <a:r>
              <a:rPr lang="es-ES" sz="1400" dirty="0" smtClean="0"/>
              <a:t>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predictions</a:t>
            </a:r>
            <a:r>
              <a:rPr lang="es-ES" sz="1400" dirty="0" smtClean="0"/>
              <a:t> of </a:t>
            </a:r>
            <a:r>
              <a:rPr lang="es-ES" sz="1400" dirty="0" err="1" smtClean="0"/>
              <a:t>the</a:t>
            </a:r>
            <a:r>
              <a:rPr lang="es-ES" sz="1400" dirty="0" smtClean="0"/>
              <a:t> LCDM </a:t>
            </a:r>
            <a:r>
              <a:rPr lang="es-ES" sz="1400" dirty="0" err="1" smtClean="0"/>
              <a:t>model</a:t>
            </a:r>
            <a:r>
              <a:rPr lang="es-ES" sz="1400" dirty="0"/>
              <a:t> </a:t>
            </a:r>
            <a:endParaRPr lang="es-ES" sz="1400" dirty="0" smtClean="0"/>
          </a:p>
          <a:p>
            <a:pPr algn="just"/>
            <a:r>
              <a:rPr lang="es-ES" sz="1400" dirty="0" smtClean="0"/>
              <a:t>(Trujillo-</a:t>
            </a:r>
            <a:r>
              <a:rPr lang="es-ES" sz="1400" dirty="0" err="1" smtClean="0"/>
              <a:t>Gomez</a:t>
            </a:r>
            <a:r>
              <a:rPr lang="es-ES" sz="1400" dirty="0" smtClean="0"/>
              <a:t> et al. 2010)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696" y="-2738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Velocity functions for </a:t>
            </a:r>
            <a:r>
              <a:rPr lang="en-US" sz="3600" dirty="0" err="1" smtClean="0"/>
              <a:t>Subhalos</a:t>
            </a:r>
            <a:r>
              <a:rPr lang="en-US" sz="3600" dirty="0" smtClean="0"/>
              <a:t> and Distinct Halos</a:t>
            </a:r>
            <a:endParaRPr lang="en-US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691680" y="1403484"/>
            <a:ext cx="175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MultiDark</a:t>
            </a:r>
            <a:r>
              <a:rPr lang="es-ES" dirty="0" smtClean="0"/>
              <a:t> </a:t>
            </a:r>
            <a:r>
              <a:rPr lang="es-ES" dirty="0" smtClean="0"/>
              <a:t>@ z=0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898694" y="746284"/>
            <a:ext cx="371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Results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from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BDM halo </a:t>
            </a:r>
            <a:r>
              <a:rPr lang="es-ES" dirty="0" err="1" smtClean="0">
                <a:solidFill>
                  <a:srgbClr val="FF0000"/>
                </a:solidFill>
              </a:rPr>
              <a:t>finder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9" name="Imagen 8" descr="velocityfunctionZ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1665328"/>
            <a:ext cx="4716000" cy="4716000"/>
          </a:xfrm>
          <a:prstGeom prst="rect">
            <a:avLst/>
          </a:prstGeom>
        </p:spPr>
      </p:pic>
      <p:pic>
        <p:nvPicPr>
          <p:cNvPr id="14" name="Imagen 13" descr="velocityfunctionEvo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65328"/>
            <a:ext cx="4716000" cy="47160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732240" y="1412776"/>
            <a:ext cx="106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Evolution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87" y="1898120"/>
            <a:ext cx="4577033" cy="3763128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872000" y="250586"/>
            <a:ext cx="5868352" cy="437806"/>
          </a:xfrm>
          <a:prstGeom prst="rect">
            <a:avLst/>
          </a:prstGeom>
          <a:noFill/>
          <a:ln w="367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8293" tIns="57474" rIns="98293" bIns="57474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US" b="1" dirty="0" err="1" smtClean="0">
                <a:solidFill>
                  <a:srgbClr val="FFFFFF"/>
                </a:solidFill>
                <a:latin typeface="Comic Sans MS" charset="0"/>
              </a:rPr>
              <a:t>MultiDark</a:t>
            </a:r>
            <a:r>
              <a:rPr lang="en-US" b="1" dirty="0" smtClean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real space correlation function </a:t>
            </a: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@</a:t>
            </a:r>
            <a:r>
              <a:rPr lang="en-US" b="1" dirty="0" smtClean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en-US" b="1" i="1" dirty="0">
                <a:solidFill>
                  <a:srgbClr val="FFFFFF"/>
                </a:solidFill>
                <a:latin typeface="Comic Sans MS" charset="0"/>
              </a:rPr>
              <a:t>z</a:t>
            </a: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 = 0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36512" y="2510185"/>
            <a:ext cx="4317120" cy="188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just">
              <a:lnSpc>
                <a:spcPct val="116000"/>
              </a:lnSpc>
            </a:pPr>
            <a:r>
              <a:rPr lang="en-US" sz="1600" dirty="0">
                <a:solidFill>
                  <a:srgbClr val="FFFFFF"/>
                </a:solidFill>
                <a:latin typeface="Comic Sans MS" charset="0"/>
              </a:rPr>
              <a:t>* 1-halo and 2-halo terms clearly visible</a:t>
            </a:r>
          </a:p>
          <a:p>
            <a:pPr algn="just">
              <a:lnSpc>
                <a:spcPct val="116000"/>
              </a:lnSpc>
            </a:pPr>
            <a:endParaRPr lang="en-US" sz="1500" dirty="0">
              <a:solidFill>
                <a:srgbClr val="FFFFFF"/>
              </a:solidFill>
              <a:latin typeface="Comic Sans MS" charset="0"/>
            </a:endParaRPr>
          </a:p>
          <a:p>
            <a:pPr algn="just">
              <a:lnSpc>
                <a:spcPct val="116000"/>
              </a:lnSpc>
            </a:pPr>
            <a:r>
              <a:rPr lang="en-US" sz="1500" dirty="0">
                <a:solidFill>
                  <a:srgbClr val="FFFFFF"/>
                </a:solidFill>
                <a:latin typeface="Comic Sans MS" charset="0"/>
              </a:rPr>
              <a:t>* </a:t>
            </a:r>
            <a:r>
              <a:rPr lang="en-US" sz="1600" dirty="0">
                <a:solidFill>
                  <a:srgbClr val="FFFFFF"/>
                </a:solidFill>
                <a:latin typeface="Comic Sans MS" charset="0"/>
              </a:rPr>
              <a:t>Simple halo abundance matching technique </a:t>
            </a:r>
          </a:p>
          <a:p>
            <a:pPr algn="just">
              <a:lnSpc>
                <a:spcPct val="116000"/>
              </a:lnSpc>
            </a:pPr>
            <a:r>
              <a:rPr lang="en-US" sz="1600" dirty="0">
                <a:solidFill>
                  <a:srgbClr val="FFFFFF"/>
                </a:solidFill>
                <a:latin typeface="Comic Sans MS" charset="0"/>
              </a:rPr>
              <a:t>   to get the correct number density of </a:t>
            </a:r>
            <a:r>
              <a:rPr lang="en-US" sz="1600" dirty="0" smtClean="0">
                <a:solidFill>
                  <a:srgbClr val="FFFFFF"/>
                </a:solidFill>
                <a:latin typeface="Comic Sans MS" charset="0"/>
              </a:rPr>
              <a:t>objects</a:t>
            </a:r>
          </a:p>
          <a:p>
            <a:pPr algn="just">
              <a:lnSpc>
                <a:spcPct val="116000"/>
              </a:lnSpc>
            </a:pPr>
            <a:endParaRPr lang="en-US" sz="1600" dirty="0">
              <a:solidFill>
                <a:srgbClr val="FFFFFF"/>
              </a:solidFill>
              <a:latin typeface="Comic Sans MS" charset="0"/>
            </a:endParaRPr>
          </a:p>
          <a:p>
            <a:pPr algn="just">
              <a:lnSpc>
                <a:spcPct val="116000"/>
              </a:lnSpc>
            </a:pPr>
            <a:r>
              <a:rPr lang="en-US" sz="1500" dirty="0" smtClean="0">
                <a:solidFill>
                  <a:srgbClr val="FFFFFF"/>
                </a:solidFill>
                <a:latin typeface="Comic Sans MS" charset="0"/>
              </a:rPr>
              <a:t>              </a:t>
            </a:r>
            <a:r>
              <a:rPr lang="en-US" dirty="0" smtClean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omic Sans MS" charset="0"/>
              </a:rPr>
              <a:t>&lt;</a:t>
            </a:r>
            <a:r>
              <a:rPr lang="en-US" dirty="0" err="1" smtClean="0">
                <a:solidFill>
                  <a:srgbClr val="FFFFFF"/>
                </a:solidFill>
                <a:latin typeface="Comic Sans MS" charset="0"/>
              </a:rPr>
              <a:t>n</a:t>
            </a:r>
            <a:r>
              <a:rPr lang="en-US" baseline="-25000" dirty="0" err="1" smtClean="0">
                <a:solidFill>
                  <a:srgbClr val="FFFFFF"/>
                </a:solidFill>
                <a:latin typeface="Comic Sans MS" charset="0"/>
              </a:rPr>
              <a:t>g</a:t>
            </a:r>
            <a:r>
              <a:rPr lang="en-US" dirty="0">
                <a:solidFill>
                  <a:srgbClr val="FFFFFF"/>
                </a:solidFill>
                <a:latin typeface="Comic Sans MS" charset="0"/>
              </a:rPr>
              <a:t>&gt;</a:t>
            </a:r>
            <a:r>
              <a:rPr lang="en-US" dirty="0" smtClean="0">
                <a:solidFill>
                  <a:srgbClr val="FFFFFF"/>
                </a:solidFill>
                <a:latin typeface="Comic Sans MS" charset="0"/>
              </a:rPr>
              <a:t>=</a:t>
            </a:r>
            <a:r>
              <a:rPr lang="en-US" dirty="0" err="1" smtClean="0">
                <a:solidFill>
                  <a:srgbClr val="FFFFFF"/>
                </a:solidFill>
                <a:latin typeface="Comic Sans MS" charset="0"/>
              </a:rPr>
              <a:t>n</a:t>
            </a:r>
            <a:r>
              <a:rPr lang="en-US" baseline="-25000" dirty="0" err="1" smtClean="0">
                <a:solidFill>
                  <a:srgbClr val="FFFFFF"/>
                </a:solidFill>
                <a:latin typeface="Comic Sans MS" charset="0"/>
              </a:rPr>
              <a:t>h</a:t>
            </a:r>
            <a:r>
              <a:rPr lang="en-US" dirty="0" smtClean="0">
                <a:solidFill>
                  <a:srgbClr val="FFFFFF"/>
                </a:solidFill>
                <a:latin typeface="Comic Sans MS" charset="0"/>
              </a:rPr>
              <a:t>(&gt;</a:t>
            </a:r>
            <a:r>
              <a:rPr lang="en-US" dirty="0" err="1" smtClean="0">
                <a:solidFill>
                  <a:srgbClr val="FFFFFF"/>
                </a:solidFill>
                <a:latin typeface="Comic Sans MS" charset="0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  <a:latin typeface="Comic Sans MS" charset="0"/>
              </a:rPr>
              <a:t>max</a:t>
            </a:r>
            <a:r>
              <a:rPr lang="en-US" dirty="0" smtClean="0">
                <a:solidFill>
                  <a:srgbClr val="FFFFFF"/>
                </a:solidFill>
                <a:latin typeface="Comic Sans MS" charset="0"/>
              </a:rPr>
              <a:t>)</a:t>
            </a:r>
            <a:endParaRPr lang="en-US" dirty="0">
              <a:solidFill>
                <a:srgbClr val="FFFFFF"/>
              </a:solidFill>
              <a:latin typeface="Comic Sans MS" charset="0"/>
            </a:endParaRPr>
          </a:p>
          <a:p>
            <a:pPr algn="just">
              <a:lnSpc>
                <a:spcPct val="116000"/>
              </a:lnSpc>
            </a:pPr>
            <a:endParaRPr lang="en-US" sz="1500" dirty="0">
              <a:solidFill>
                <a:srgbClr val="FFFFFF"/>
              </a:solidFill>
              <a:latin typeface="Comic Sans MS" charset="0"/>
            </a:endParaRPr>
          </a:p>
          <a:p>
            <a:pPr algn="just">
              <a:lnSpc>
                <a:spcPct val="116000"/>
              </a:lnSpc>
            </a:pPr>
            <a:r>
              <a:rPr lang="en-US" sz="1500" dirty="0">
                <a:solidFill>
                  <a:srgbClr val="FFFFFF"/>
                </a:solidFill>
                <a:latin typeface="Comic Sans MS" charset="0"/>
              </a:rPr>
              <a:t>* </a:t>
            </a:r>
            <a:r>
              <a:rPr lang="en-US" sz="1600" dirty="0">
                <a:solidFill>
                  <a:srgbClr val="FFFFFF"/>
                </a:solidFill>
                <a:latin typeface="Comic Sans MS" charset="0"/>
              </a:rPr>
              <a:t>Consistent to clustering measures of the local </a:t>
            </a:r>
          </a:p>
          <a:p>
            <a:pPr algn="just">
              <a:lnSpc>
                <a:spcPct val="116000"/>
              </a:lnSpc>
            </a:pPr>
            <a:r>
              <a:rPr lang="en-US" sz="1600" dirty="0">
                <a:solidFill>
                  <a:srgbClr val="FFFFFF"/>
                </a:solidFill>
                <a:latin typeface="Comic Sans MS" charset="0"/>
              </a:rPr>
              <a:t>   Universe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940152" y="1385416"/>
            <a:ext cx="2567520" cy="3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803" tIns="48983" rIns="89803" bIns="48983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US" b="1" dirty="0">
                <a:solidFill>
                  <a:srgbClr val="FFFFFF"/>
                </a:solidFill>
                <a:latin typeface="Comic Sans MS" charset="0"/>
                <a:cs typeface="StarSymbol" charset="0"/>
              </a:rPr>
              <a:t>r = (x</a:t>
            </a:r>
            <a:r>
              <a:rPr lang="en-US" b="1" baseline="33000" dirty="0">
                <a:solidFill>
                  <a:srgbClr val="FFFFFF"/>
                </a:solidFill>
                <a:latin typeface="Comic Sans MS" charset="0"/>
                <a:cs typeface="StarSymbol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Comic Sans MS" charset="0"/>
                <a:cs typeface="StarSymbol" charset="0"/>
              </a:rPr>
              <a:t>+y</a:t>
            </a:r>
            <a:r>
              <a:rPr lang="en-US" b="1" baseline="33000" dirty="0">
                <a:solidFill>
                  <a:srgbClr val="FFFFFF"/>
                </a:solidFill>
                <a:latin typeface="Comic Sans MS" charset="0"/>
                <a:cs typeface="StarSymbol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Comic Sans MS" charset="0"/>
                <a:cs typeface="StarSymbol" charset="0"/>
              </a:rPr>
              <a:t>+z</a:t>
            </a:r>
            <a:r>
              <a:rPr lang="en-US" b="1" baseline="33000" dirty="0">
                <a:solidFill>
                  <a:srgbClr val="FFFFFF"/>
                </a:solidFill>
                <a:latin typeface="Comic Sans MS" charset="0"/>
                <a:cs typeface="StarSymbol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Comic Sans MS" charset="0"/>
                <a:cs typeface="StarSymbol" charset="0"/>
              </a:rPr>
              <a:t>)</a:t>
            </a:r>
            <a:r>
              <a:rPr lang="en-US" b="1" baseline="33000" dirty="0">
                <a:solidFill>
                  <a:srgbClr val="FFFFFF"/>
                </a:solidFill>
                <a:latin typeface="Comic Sans MS" charset="0"/>
                <a:cs typeface="StarSymbol" charset="0"/>
              </a:rPr>
              <a:t>1/2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2510185"/>
            <a:ext cx="4572000" cy="26470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8807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563146" y="2708920"/>
            <a:ext cx="4580853" cy="39344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763688" y="44624"/>
            <a:ext cx="6412656" cy="493955"/>
          </a:xfrm>
          <a:prstGeom prst="rect">
            <a:avLst/>
          </a:prstGeom>
          <a:noFill/>
          <a:ln w="367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8293" tIns="57474" rIns="98293" bIns="57474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US" sz="2000" b="1" dirty="0" err="1" smtClean="0">
                <a:solidFill>
                  <a:srgbClr val="FFFFFF"/>
                </a:solidFill>
                <a:latin typeface="Comic Sans MS" charset="0"/>
              </a:rPr>
              <a:t>MultiDark</a:t>
            </a:r>
            <a:r>
              <a:rPr lang="en-US" sz="2000" b="1" dirty="0" smtClean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omic Sans MS" charset="0"/>
              </a:rPr>
              <a:t>2D correlation function </a:t>
            </a:r>
            <a:r>
              <a:rPr lang="en-US" sz="2000" b="1" dirty="0">
                <a:solidFill>
                  <a:srgbClr val="FFFFFF"/>
                </a:solidFill>
                <a:latin typeface="Comic Sans MS" charset="0"/>
              </a:rPr>
              <a:t>@</a:t>
            </a:r>
            <a:r>
              <a:rPr lang="en-US" sz="2000" b="1" dirty="0" smtClean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en-US" sz="2000" b="1" i="1" dirty="0">
                <a:solidFill>
                  <a:srgbClr val="FFFFFF"/>
                </a:solidFill>
                <a:latin typeface="Comic Sans MS" charset="0"/>
              </a:rPr>
              <a:t>z</a:t>
            </a:r>
            <a:r>
              <a:rPr lang="en-US" sz="2000" b="1" dirty="0">
                <a:solidFill>
                  <a:srgbClr val="FFFFFF"/>
                </a:solidFill>
                <a:latin typeface="Comic Sans MS" charset="0"/>
              </a:rPr>
              <a:t> =0.53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564" y="1340768"/>
            <a:ext cx="4151412" cy="4025237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99592" y="980728"/>
            <a:ext cx="1768320" cy="33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US" sz="1500" dirty="0" smtClean="0">
                <a:solidFill>
                  <a:srgbClr val="FFFFFF"/>
                </a:solidFill>
                <a:latin typeface="Comic Sans MS" charset="0"/>
              </a:rPr>
              <a:t>BOSS CMASS, White </a:t>
            </a:r>
            <a:r>
              <a:rPr lang="en-US" sz="1500" dirty="0">
                <a:solidFill>
                  <a:srgbClr val="FFFFFF"/>
                </a:solidFill>
                <a:latin typeface="Comic Sans MS" charset="0"/>
              </a:rPr>
              <a:t>et al. (2011)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524968" y="2226468"/>
            <a:ext cx="999360" cy="33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Comic Sans MS" charset="0"/>
              </a:rPr>
              <a:t>MultiDark</a:t>
            </a:r>
            <a:endParaRPr lang="en-US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475656" y="5906061"/>
            <a:ext cx="2979360" cy="73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803" tIns="48983" rIns="89803" bIns="4898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US" b="1" dirty="0" err="1" smtClean="0">
                <a:solidFill>
                  <a:srgbClr val="FFFFFF"/>
                </a:solidFill>
                <a:latin typeface="Comic Sans MS" charset="0"/>
              </a:rPr>
              <a:t>V</a:t>
            </a:r>
            <a:r>
              <a:rPr lang="en-US" b="1" baseline="-25000" dirty="0" err="1" smtClean="0">
                <a:solidFill>
                  <a:srgbClr val="FFFFFF"/>
                </a:solidFill>
                <a:latin typeface="Comic Sans MS" charset="0"/>
              </a:rPr>
              <a:t>circ</a:t>
            </a:r>
            <a:r>
              <a:rPr lang="en-US" b="1" dirty="0" smtClean="0">
                <a:solidFill>
                  <a:srgbClr val="FFFFFF"/>
                </a:solidFill>
                <a:latin typeface="Comic Sans MS" charset="0"/>
              </a:rPr>
              <a:t>&gt; </a:t>
            </a:r>
            <a:r>
              <a:rPr lang="en-US" b="1" dirty="0" smtClean="0">
                <a:solidFill>
                  <a:srgbClr val="FFFFFF"/>
                </a:solidFill>
                <a:latin typeface="Comic Sans MS" charset="0"/>
              </a:rPr>
              <a:t>365 </a:t>
            </a: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km s</a:t>
            </a:r>
            <a:r>
              <a:rPr lang="en-US" b="1" baseline="33000" dirty="0">
                <a:solidFill>
                  <a:srgbClr val="FFFFFF"/>
                </a:solidFill>
                <a:latin typeface="Comic Sans MS" charset="0"/>
              </a:rPr>
              <a:t>-1</a:t>
            </a:r>
          </a:p>
          <a:p>
            <a:pPr>
              <a:lnSpc>
                <a:spcPct val="116000"/>
              </a:lnSpc>
            </a:pPr>
            <a:r>
              <a:rPr lang="en-US" b="1" dirty="0" smtClean="0">
                <a:solidFill>
                  <a:srgbClr val="FFFFFF"/>
                </a:solidFill>
                <a:latin typeface="Comic Sans MS" charset="0"/>
              </a:rPr>
              <a:t>&lt;</a:t>
            </a: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n&gt; ~ </a:t>
            </a:r>
            <a:r>
              <a:rPr lang="en-US" b="1" dirty="0" smtClean="0">
                <a:solidFill>
                  <a:srgbClr val="FFFFFF"/>
                </a:solidFill>
                <a:latin typeface="Comic Sans MS" charset="0"/>
              </a:rPr>
              <a:t>3.5 </a:t>
            </a: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x 10</a:t>
            </a:r>
            <a:r>
              <a:rPr lang="en-US" b="1" baseline="33000" dirty="0">
                <a:solidFill>
                  <a:srgbClr val="FFFFFF"/>
                </a:solidFill>
                <a:latin typeface="Comic Sans MS" charset="0"/>
              </a:rPr>
              <a:t>-4 </a:t>
            </a:r>
            <a:r>
              <a:rPr lang="en-US" b="1" i="1" dirty="0">
                <a:solidFill>
                  <a:srgbClr val="FFFFFF"/>
                </a:solidFill>
                <a:latin typeface="Comic Sans MS" charset="0"/>
              </a:rPr>
              <a:t>h</a:t>
            </a:r>
            <a:r>
              <a:rPr lang="en-US" b="1" i="1" baseline="33000" dirty="0">
                <a:solidFill>
                  <a:srgbClr val="FFFFFF"/>
                </a:solidFill>
                <a:latin typeface="Comic Sans MS" charset="0"/>
              </a:rPr>
              <a:t>-3</a:t>
            </a: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 Mpc</a:t>
            </a:r>
            <a:r>
              <a:rPr lang="en-US" b="1" baseline="33000" dirty="0">
                <a:solidFill>
                  <a:srgbClr val="FFFFFF"/>
                </a:solidFill>
                <a:latin typeface="Comic Sans MS" charset="0"/>
              </a:rPr>
              <a:t>3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334000" y="947738"/>
            <a:ext cx="2767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z       z + </a:t>
            </a:r>
            <a:r>
              <a:rPr lang="en-US" b="1" dirty="0" err="1">
                <a:solidFill>
                  <a:srgbClr val="FFFFFF"/>
                </a:solidFill>
                <a:latin typeface="Comic Sans MS" charset="0"/>
              </a:rPr>
              <a:t>v</a:t>
            </a:r>
            <a:r>
              <a:rPr lang="en-US" b="1" baseline="-25000" dirty="0" err="1">
                <a:solidFill>
                  <a:srgbClr val="FFFFFF"/>
                </a:solidFill>
                <a:latin typeface="Comic Sans MS" charset="0"/>
              </a:rPr>
              <a:t>pec</a:t>
            </a: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 * H</a:t>
            </a:r>
            <a:r>
              <a:rPr lang="en-US" b="1" baseline="30000" dirty="0">
                <a:solidFill>
                  <a:srgbClr val="FFFFFF"/>
                </a:solidFill>
                <a:latin typeface="Comic Sans MS" charset="0"/>
              </a:rPr>
              <a:t>-1</a:t>
            </a: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(t)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5791200" y="9906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257800" y="1447800"/>
            <a:ext cx="17954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720" tIns="75960" rIns="81720" bIns="40680"/>
          <a:lstStyle/>
          <a:p>
            <a:pPr algn="l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US" b="1" dirty="0">
                <a:solidFill>
                  <a:srgbClr val="FFFFFF"/>
                </a:solidFill>
                <a:latin typeface="OpenSymbol" charset="0"/>
                <a:sym typeface="Symbol" charset="0"/>
              </a:rPr>
              <a:t></a:t>
            </a:r>
            <a:r>
              <a:rPr lang="en-US" b="1" dirty="0">
                <a:solidFill>
                  <a:srgbClr val="FFFFFF"/>
                </a:solidFill>
                <a:latin typeface="OpenSymbo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= (x</a:t>
            </a:r>
            <a:r>
              <a:rPr lang="en-US" b="1" baseline="30000" dirty="0">
                <a:solidFill>
                  <a:srgbClr val="FFFFFF"/>
                </a:solidFill>
                <a:latin typeface="Comic Sans MS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 + y</a:t>
            </a:r>
            <a:r>
              <a:rPr lang="en-US" b="1" baseline="30000" dirty="0">
                <a:solidFill>
                  <a:srgbClr val="FFFFFF"/>
                </a:solidFill>
                <a:latin typeface="Comic Sans MS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)</a:t>
            </a:r>
            <a:r>
              <a:rPr lang="en-US" b="1" baseline="30000" dirty="0">
                <a:solidFill>
                  <a:srgbClr val="FFFFFF"/>
                </a:solidFill>
                <a:latin typeface="Comic Sans MS" charset="0"/>
              </a:rPr>
              <a:t>1/2</a:t>
            </a:r>
          </a:p>
          <a:p>
            <a:pPr algn="l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US" b="1" dirty="0">
                <a:solidFill>
                  <a:srgbClr val="FFFFFF"/>
                </a:solidFill>
                <a:latin typeface="Comic Sans MS" charset="0"/>
                <a:sym typeface="Symbol" charset="0"/>
              </a:rPr>
              <a:t></a:t>
            </a: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 = (z</a:t>
            </a:r>
            <a:r>
              <a:rPr lang="en-US" b="1" baseline="30000" dirty="0">
                <a:solidFill>
                  <a:srgbClr val="FFFFFF"/>
                </a:solidFill>
                <a:latin typeface="Comic Sans MS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)</a:t>
            </a:r>
            <a:r>
              <a:rPr lang="en-US" b="1" baseline="30000" dirty="0">
                <a:solidFill>
                  <a:srgbClr val="FFFFFF"/>
                </a:solidFill>
                <a:latin typeface="Comic Sans MS" charset="0"/>
              </a:rPr>
              <a:t>1/2</a:t>
            </a:r>
          </a:p>
        </p:txBody>
      </p:sp>
      <p:sp>
        <p:nvSpPr>
          <p:cNvPr id="14" name="AutoShape 14"/>
          <p:cNvSpPr>
            <a:spLocks/>
          </p:cNvSpPr>
          <p:nvPr/>
        </p:nvSpPr>
        <p:spPr bwMode="auto">
          <a:xfrm>
            <a:off x="7315200" y="14478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464425" y="1524000"/>
            <a:ext cx="8413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Symbol" charset="0"/>
              </a:rPr>
              <a:t>(,)</a:t>
            </a:r>
          </a:p>
        </p:txBody>
      </p:sp>
      <p:pic>
        <p:nvPicPr>
          <p:cNvPr id="2" name="Imagen 1" descr="sig_pi_MDARKV_Vcirc.gt.365.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1" y="2506789"/>
            <a:ext cx="4932039" cy="4234579"/>
          </a:xfrm>
          <a:prstGeom prst="rect">
            <a:avLst/>
          </a:prstGeom>
        </p:spPr>
      </p:pic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538913" y="5486400"/>
            <a:ext cx="1425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l"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dirty="0">
                <a:solidFill>
                  <a:srgbClr val="FF0000"/>
                </a:solidFill>
                <a:latin typeface="Calibri" charset="0"/>
              </a:rPr>
              <a:t>First results!</a:t>
            </a:r>
          </a:p>
        </p:txBody>
      </p:sp>
    </p:spTree>
    <p:extLst>
      <p:ext uri="{BB962C8B-B14F-4D97-AF65-F5344CB8AC3E}">
        <p14:creationId xmlns:p14="http://schemas.microsoft.com/office/powerpoint/2010/main" val="11687460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35896" y="1844824"/>
            <a:ext cx="5508104" cy="475252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7999" y="116632"/>
            <a:ext cx="8317441" cy="864096"/>
          </a:xfrm>
          <a:prstGeom prst="rect">
            <a:avLst/>
          </a:prstGeom>
          <a:noFill/>
          <a:ln w="367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8293" tIns="57474" rIns="98293" bIns="57474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just">
              <a:lnSpc>
                <a:spcPct val="116000"/>
              </a:lnSpc>
            </a:pPr>
            <a:r>
              <a:rPr lang="en-US" sz="2000" dirty="0" err="1" smtClean="0">
                <a:solidFill>
                  <a:srgbClr val="FFFFFF"/>
                </a:solidFill>
                <a:latin typeface="Comic Sans MS" charset="0"/>
              </a:rPr>
              <a:t>MultiDark</a:t>
            </a:r>
            <a:r>
              <a:rPr lang="en-US" sz="2000" dirty="0" smtClean="0">
                <a:solidFill>
                  <a:srgbClr val="FFFFFF"/>
                </a:solidFill>
                <a:latin typeface="Comic Sans MS" charset="0"/>
              </a:rPr>
              <a:t> projected </a:t>
            </a: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correlation function at </a:t>
            </a:r>
            <a:r>
              <a:rPr lang="en-US" sz="2000" i="1" dirty="0">
                <a:solidFill>
                  <a:srgbClr val="FFFFFF"/>
                </a:solidFill>
                <a:latin typeface="Comic Sans MS" charset="0"/>
              </a:rPr>
              <a:t>z </a:t>
            </a: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= 0.53 compared with </a:t>
            </a:r>
            <a:r>
              <a:rPr lang="en-US" sz="2000" dirty="0" smtClean="0">
                <a:solidFill>
                  <a:srgbClr val="FFFFFF"/>
                </a:solidFill>
                <a:latin typeface="Comic Sans MS" charset="0"/>
              </a:rPr>
              <a:t>most recent BOSS estimation from A. Sánchez for CMASS sample</a:t>
            </a:r>
            <a:endParaRPr lang="en-US" sz="2000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1526" y="1340769"/>
            <a:ext cx="462449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US" sz="1500" dirty="0">
                <a:solidFill>
                  <a:srgbClr val="FFFFFF"/>
                </a:solidFill>
                <a:latin typeface="Comic Sans MS" charset="0"/>
              </a:rPr>
              <a:t>* </a:t>
            </a:r>
            <a:r>
              <a:rPr lang="en-US" sz="1600" dirty="0">
                <a:solidFill>
                  <a:srgbClr val="FFFFFF"/>
                </a:solidFill>
                <a:latin typeface="Comic Sans MS" charset="0"/>
              </a:rPr>
              <a:t>BOSS estimation of the projected </a:t>
            </a:r>
            <a:r>
              <a:rPr lang="en-US" sz="1600" dirty="0" smtClean="0">
                <a:solidFill>
                  <a:srgbClr val="FFFFFF"/>
                </a:solidFill>
                <a:latin typeface="Comic Sans MS" charset="0"/>
              </a:rPr>
              <a:t>CF </a:t>
            </a:r>
            <a:endParaRPr lang="en-US" sz="1600" dirty="0">
              <a:solidFill>
                <a:srgbClr val="FFFFFF"/>
              </a:solidFill>
              <a:latin typeface="Comic Sans MS" charset="0"/>
            </a:endParaRPr>
          </a:p>
          <a:p>
            <a:pPr>
              <a:lnSpc>
                <a:spcPct val="116000"/>
              </a:lnSpc>
            </a:pPr>
            <a:r>
              <a:rPr lang="en-US" sz="1600" dirty="0">
                <a:solidFill>
                  <a:srgbClr val="FFFFFF"/>
                </a:solidFill>
                <a:latin typeface="Comic Sans MS" charset="0"/>
              </a:rPr>
              <a:t>   for 0.4 &lt; </a:t>
            </a:r>
            <a:r>
              <a:rPr lang="en-US" sz="1600" i="1" dirty="0">
                <a:solidFill>
                  <a:srgbClr val="FFFFFF"/>
                </a:solidFill>
                <a:latin typeface="Comic Sans MS" charset="0"/>
              </a:rPr>
              <a:t>z </a:t>
            </a:r>
            <a:r>
              <a:rPr lang="en-US" sz="1600" dirty="0">
                <a:solidFill>
                  <a:srgbClr val="FFFFFF"/>
                </a:solidFill>
                <a:latin typeface="Comic Sans MS" charset="0"/>
              </a:rPr>
              <a:t>&lt; </a:t>
            </a:r>
            <a:r>
              <a:rPr lang="en-US" sz="1600" dirty="0" smtClean="0">
                <a:solidFill>
                  <a:srgbClr val="FFFFFF"/>
                </a:solidFill>
                <a:latin typeface="Comic Sans MS" charset="0"/>
              </a:rPr>
              <a:t>0.7 CMASS sample</a:t>
            </a:r>
          </a:p>
          <a:p>
            <a:pPr>
              <a:lnSpc>
                <a:spcPct val="116000"/>
              </a:lnSpc>
            </a:pPr>
            <a:endParaRPr lang="en-US" sz="1500" dirty="0" smtClean="0">
              <a:solidFill>
                <a:srgbClr val="FFFFFF"/>
              </a:solidFill>
              <a:latin typeface="Comic Sans MS" charset="0"/>
            </a:endParaRPr>
          </a:p>
          <a:p>
            <a:pPr>
              <a:lnSpc>
                <a:spcPct val="116000"/>
              </a:lnSpc>
            </a:pPr>
            <a:endParaRPr lang="en-US" sz="1500" dirty="0">
              <a:solidFill>
                <a:srgbClr val="FFFFFF"/>
              </a:solidFill>
              <a:latin typeface="Comic Sans MS" charset="0"/>
            </a:endParaRPr>
          </a:p>
          <a:p>
            <a:pPr>
              <a:lnSpc>
                <a:spcPct val="116000"/>
              </a:lnSpc>
            </a:pPr>
            <a:endParaRPr lang="en-US" sz="1500" dirty="0" smtClean="0">
              <a:solidFill>
                <a:srgbClr val="FFFFFF"/>
              </a:solidFill>
              <a:latin typeface="Comic Sans MS" charset="0"/>
            </a:endParaRPr>
          </a:p>
          <a:p>
            <a:pPr>
              <a:lnSpc>
                <a:spcPct val="116000"/>
              </a:lnSpc>
            </a:pPr>
            <a:endParaRPr lang="en-US" sz="1500" dirty="0">
              <a:solidFill>
                <a:srgbClr val="FFFFFF"/>
              </a:solidFill>
              <a:latin typeface="Comic Sans MS" charset="0"/>
            </a:endParaRPr>
          </a:p>
          <a:p>
            <a:pPr>
              <a:lnSpc>
                <a:spcPct val="116000"/>
              </a:lnSpc>
            </a:pPr>
            <a:endParaRPr lang="en-US" sz="1500" dirty="0" smtClean="0">
              <a:solidFill>
                <a:srgbClr val="FFFFFF"/>
              </a:solidFill>
              <a:latin typeface="Comic Sans MS" charset="0"/>
            </a:endParaRPr>
          </a:p>
          <a:p>
            <a:pPr>
              <a:lnSpc>
                <a:spcPct val="116000"/>
              </a:lnSpc>
            </a:pPr>
            <a:endParaRPr lang="en-US" sz="1500" dirty="0">
              <a:solidFill>
                <a:srgbClr val="FFFFFF"/>
              </a:solidFill>
              <a:latin typeface="Comic Sans MS" charset="0"/>
            </a:endParaRPr>
          </a:p>
          <a:p>
            <a:pPr>
              <a:lnSpc>
                <a:spcPct val="116000"/>
              </a:lnSpc>
            </a:pPr>
            <a:endParaRPr lang="en-US" sz="1500" dirty="0" smtClean="0">
              <a:solidFill>
                <a:srgbClr val="FFFFFF"/>
              </a:solidFill>
              <a:latin typeface="Comic Sans MS" charset="0"/>
            </a:endParaRPr>
          </a:p>
          <a:p>
            <a:pPr>
              <a:lnSpc>
                <a:spcPct val="116000"/>
              </a:lnSpc>
            </a:pPr>
            <a:endParaRPr lang="en-US" sz="1500" dirty="0">
              <a:solidFill>
                <a:srgbClr val="FFFFFF"/>
              </a:solidFill>
              <a:latin typeface="Comic Sans MS" charset="0"/>
            </a:endParaRPr>
          </a:p>
          <a:p>
            <a:pPr>
              <a:lnSpc>
                <a:spcPct val="116000"/>
              </a:lnSpc>
            </a:pPr>
            <a:endParaRPr lang="en-US" sz="1500" dirty="0">
              <a:solidFill>
                <a:srgbClr val="FFFFFF"/>
              </a:solidFill>
              <a:latin typeface="Comic Sans MS" charset="0"/>
            </a:endParaRPr>
          </a:p>
          <a:p>
            <a:pPr>
              <a:lnSpc>
                <a:spcPct val="116000"/>
              </a:lnSpc>
            </a:pPr>
            <a:endParaRPr lang="en-US" sz="1500" dirty="0" smtClean="0">
              <a:solidFill>
                <a:srgbClr val="FFFFFF"/>
              </a:solidFill>
              <a:latin typeface="Comic Sans MS" charset="0"/>
            </a:endParaRPr>
          </a:p>
          <a:p>
            <a:pPr>
              <a:lnSpc>
                <a:spcPct val="116000"/>
              </a:lnSpc>
            </a:pPr>
            <a:endParaRPr lang="en-US" sz="1500" dirty="0">
              <a:solidFill>
                <a:srgbClr val="FFFFFF"/>
              </a:solidFill>
              <a:latin typeface="Comic Sans MS" charset="0"/>
            </a:endParaRPr>
          </a:p>
          <a:p>
            <a:pPr>
              <a:lnSpc>
                <a:spcPct val="116000"/>
              </a:lnSpc>
            </a:pPr>
            <a:r>
              <a:rPr lang="en-US" sz="1500" dirty="0" smtClean="0">
                <a:solidFill>
                  <a:srgbClr val="FFFFFF"/>
                </a:solidFill>
                <a:latin typeface="Comic Sans MS" charset="0"/>
              </a:rPr>
              <a:t>* </a:t>
            </a:r>
            <a:r>
              <a:rPr lang="en-US" sz="1600" dirty="0">
                <a:solidFill>
                  <a:srgbClr val="FFFFFF"/>
                </a:solidFill>
                <a:latin typeface="Comic Sans MS" charset="0"/>
              </a:rPr>
              <a:t>In practice, the 2D </a:t>
            </a:r>
            <a:r>
              <a:rPr lang="en-US" sz="1600" dirty="0" smtClean="0">
                <a:solidFill>
                  <a:srgbClr val="FFFFFF"/>
                </a:solidFill>
                <a:latin typeface="Comic Sans MS" charset="0"/>
              </a:rPr>
              <a:t>CF </a:t>
            </a:r>
            <a:r>
              <a:rPr lang="en-US" sz="1600" dirty="0">
                <a:solidFill>
                  <a:srgbClr val="FFFFFF"/>
                </a:solidFill>
                <a:latin typeface="Comic Sans MS" charset="0"/>
              </a:rPr>
              <a:t>is </a:t>
            </a:r>
          </a:p>
          <a:p>
            <a:pPr>
              <a:lnSpc>
                <a:spcPct val="116000"/>
              </a:lnSpc>
            </a:pPr>
            <a:r>
              <a:rPr lang="en-US" sz="1600" dirty="0">
                <a:solidFill>
                  <a:srgbClr val="FFFFFF"/>
                </a:solidFill>
                <a:latin typeface="Comic Sans MS" charset="0"/>
              </a:rPr>
              <a:t>   integrated up to ~100</a:t>
            </a:r>
            <a:r>
              <a:rPr lang="en-US" sz="1600" dirty="0" smtClean="0">
                <a:solidFill>
                  <a:srgbClr val="FFFFFF"/>
                </a:solidFill>
                <a:latin typeface="Comic Sans MS" charset="0"/>
              </a:rPr>
              <a:t>-150 </a:t>
            </a:r>
            <a:r>
              <a:rPr lang="en-US" sz="1600" i="1" dirty="0" smtClean="0">
                <a:solidFill>
                  <a:srgbClr val="FFFFFF"/>
                </a:solidFill>
                <a:latin typeface="Comic Sans MS" charset="0"/>
              </a:rPr>
              <a:t>h</a:t>
            </a:r>
            <a:r>
              <a:rPr lang="en-US" sz="1600" i="1" baseline="33000" dirty="0" smtClean="0">
                <a:solidFill>
                  <a:srgbClr val="FFFFFF"/>
                </a:solidFill>
                <a:latin typeface="Comic Sans MS" charset="0"/>
              </a:rPr>
              <a:t>-1</a:t>
            </a:r>
            <a:r>
              <a:rPr lang="en-US" sz="1600" dirty="0" smtClean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Comic Sans MS" charset="0"/>
              </a:rPr>
              <a:t>Mpc</a:t>
            </a:r>
            <a:endParaRPr lang="en-US" sz="1600" dirty="0">
              <a:solidFill>
                <a:srgbClr val="FFFFFF"/>
              </a:solidFill>
              <a:latin typeface="Comic Sans MS" charset="0"/>
            </a:endParaRPr>
          </a:p>
          <a:p>
            <a:pPr>
              <a:lnSpc>
                <a:spcPct val="116000"/>
              </a:lnSpc>
            </a:pPr>
            <a:endParaRPr lang="en-US" sz="1600" dirty="0">
              <a:solidFill>
                <a:srgbClr val="FFFFFF"/>
              </a:solidFill>
              <a:latin typeface="Comic Sans MS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2960640" cy="724397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2736304" cy="241520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364088" y="4509120"/>
            <a:ext cx="136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First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results</a:t>
            </a:r>
            <a:r>
              <a:rPr lang="es-ES" b="1" dirty="0" smtClean="0">
                <a:solidFill>
                  <a:srgbClr val="FF0000"/>
                </a:solidFill>
              </a:rPr>
              <a:t>!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3" name="Imagen 2" descr="MDARKV_V_circ.gt.365_wp_from_xi_pi.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1844824"/>
            <a:ext cx="594066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723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07704" y="188640"/>
            <a:ext cx="5976663" cy="514118"/>
          </a:xfrm>
          <a:prstGeom prst="rect">
            <a:avLst/>
          </a:prstGeom>
          <a:noFill/>
          <a:ln w="367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8293" tIns="57474" rIns="98293" bIns="57474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400" b="1" dirty="0">
                <a:solidFill>
                  <a:srgbClr val="FFFFFF"/>
                </a:solidFill>
                <a:latin typeface="Comic Sans MS" charset="0"/>
              </a:rPr>
              <a:t>Redshift space correlation function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907704" y="1412776"/>
            <a:ext cx="5400600" cy="453650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z_MDARKV_Vcirc.gt.365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06260"/>
            <a:ext cx="5829548" cy="4663638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98825" y="4437063"/>
            <a:ext cx="14255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l"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dirty="0">
                <a:solidFill>
                  <a:srgbClr val="FF0000"/>
                </a:solidFill>
                <a:latin typeface="Calibri" charset="0"/>
              </a:rPr>
              <a:t>First results!</a:t>
            </a:r>
          </a:p>
        </p:txBody>
      </p:sp>
    </p:spTree>
    <p:extLst>
      <p:ext uri="{BB962C8B-B14F-4D97-AF65-F5344CB8AC3E}">
        <p14:creationId xmlns:p14="http://schemas.microsoft.com/office/powerpoint/2010/main" val="29312587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47664" y="188640"/>
            <a:ext cx="5976663" cy="514118"/>
          </a:xfrm>
          <a:prstGeom prst="rect">
            <a:avLst/>
          </a:prstGeom>
          <a:noFill/>
          <a:ln w="367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8293" tIns="57474" rIns="98293" bIns="57474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b="1" dirty="0" smtClean="0">
                <a:solidFill>
                  <a:srgbClr val="FFFFFF"/>
                </a:solidFill>
                <a:latin typeface="Comic Sans MS" charset="0"/>
              </a:rPr>
              <a:t>Galaxy BIAS @ z=0.53</a:t>
            </a:r>
            <a:endParaRPr lang="en-US" b="1" dirty="0">
              <a:solidFill>
                <a:srgbClr val="FFFFFF"/>
              </a:solidFill>
              <a:latin typeface="Comic Sans MS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2100"/>
            <a:ext cx="5313083" cy="46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172200" y="2616200"/>
            <a:ext cx="2906713" cy="454025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omic Sans MS" charset="0"/>
              </a:rPr>
              <a:t>b</a:t>
            </a:r>
            <a:r>
              <a:rPr lang="en-US" sz="2400" baseline="30000">
                <a:solidFill>
                  <a:schemeClr val="bg1"/>
                </a:solidFill>
                <a:latin typeface="Comic Sans MS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Comic Sans MS" charset="0"/>
              </a:rPr>
              <a:t>(r)</a:t>
            </a:r>
            <a:r>
              <a:rPr lang="en-US" sz="2400">
                <a:solidFill>
                  <a:schemeClr val="bg1"/>
                </a:solidFill>
              </a:rPr>
              <a:t> = 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</a:t>
            </a:r>
            <a:r>
              <a:rPr lang="en-US" sz="2400" baseline="-25000">
                <a:solidFill>
                  <a:schemeClr val="bg1"/>
                </a:solidFill>
                <a:latin typeface="Comic Sans MS" charset="0"/>
                <a:sym typeface="Symbol" charset="0"/>
              </a:rPr>
              <a:t>g</a:t>
            </a:r>
            <a:r>
              <a:rPr lang="en-US" sz="2400">
                <a:solidFill>
                  <a:schemeClr val="bg1"/>
                </a:solidFill>
                <a:latin typeface="Comic Sans MS" charset="0"/>
                <a:sym typeface="Symbol" charset="0"/>
              </a:rPr>
              <a:t>(r) 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/ </a:t>
            </a:r>
            <a:r>
              <a:rPr lang="en-US" sz="2400" baseline="-25000">
                <a:solidFill>
                  <a:schemeClr val="bg1"/>
                </a:solidFill>
                <a:latin typeface="Comic Sans MS" charset="0"/>
                <a:sym typeface="Symbol" charset="0"/>
              </a:rPr>
              <a:t>dm</a:t>
            </a:r>
            <a:r>
              <a:rPr lang="en-US" sz="2400">
                <a:solidFill>
                  <a:schemeClr val="bg1"/>
                </a:solidFill>
                <a:latin typeface="Comic Sans MS" charset="0"/>
                <a:sym typeface="Symbol" charset="0"/>
              </a:rPr>
              <a:t>(r)</a:t>
            </a:r>
            <a:endParaRPr lang="en-US" sz="2400">
              <a:solidFill>
                <a:schemeClr val="bg1"/>
              </a:solidFill>
              <a:sym typeface="Symbo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43600" y="3646488"/>
            <a:ext cx="342900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None/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* Preliminary estimation   </a:t>
            </a:r>
          </a:p>
          <a:p>
            <a:pPr algn="just">
              <a:buFontTx/>
              <a:buNone/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   indicates a bias of b ~ 2 </a:t>
            </a:r>
          </a:p>
          <a:p>
            <a:pPr algn="just">
              <a:buFontTx/>
              <a:buNone/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   for scales 10 &lt; r &lt; 40 h</a:t>
            </a:r>
            <a:r>
              <a:rPr lang="en-US" sz="1600" baseline="30000">
                <a:solidFill>
                  <a:schemeClr val="bg1"/>
                </a:solidFill>
                <a:latin typeface="Comic Sans MS" charset="0"/>
              </a:rPr>
              <a:t>-1</a:t>
            </a:r>
            <a:r>
              <a:rPr lang="en-US" sz="1600">
                <a:solidFill>
                  <a:schemeClr val="bg1"/>
                </a:solidFill>
                <a:latin typeface="Comic Sans MS" charset="0"/>
              </a:rPr>
              <a:t> Mpc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23928" y="1769319"/>
            <a:ext cx="1387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l"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dirty="0">
                <a:solidFill>
                  <a:srgbClr val="FF0000"/>
                </a:solidFill>
                <a:latin typeface="Calibri" charset="0"/>
              </a:rPr>
              <a:t>Preliminary!</a:t>
            </a:r>
          </a:p>
        </p:txBody>
      </p:sp>
    </p:spTree>
    <p:extLst>
      <p:ext uri="{BB962C8B-B14F-4D97-AF65-F5344CB8AC3E}">
        <p14:creationId xmlns:p14="http://schemas.microsoft.com/office/powerpoint/2010/main" val="289029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7747</TotalTime>
  <Words>684</Words>
  <Application>Microsoft Macintosh PowerPoint</Application>
  <PresentationFormat>Presentación en pantalla (4:3)</PresentationFormat>
  <Paragraphs>107</Paragraphs>
  <Slides>16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 Clustering analysis using MultiDark halo abundance</vt:lpstr>
      <vt:lpstr>MULTIDARK suite of simulations for BOSS studies</vt:lpstr>
      <vt:lpstr>Velocity functions</vt:lpstr>
      <vt:lpstr>Velocity functions for Subhalos and Distinct Halos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MultiDark Database</vt:lpstr>
      <vt:lpstr>Presentación de PowerPoint</vt:lpstr>
      <vt:lpstr>Presentación de PowerPoint</vt:lpstr>
      <vt:lpstr>Presentación de PowerPoint</vt:lpstr>
      <vt:lpstr>Thank you!</vt:lpstr>
    </vt:vector>
  </TitlesOfParts>
  <Company>IAA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Halo velocity and concentration functions in the standard LCDM cosmology</dc:title>
  <dc:creator>Francisco Prada Martínez</dc:creator>
  <cp:lastModifiedBy>Francisco Prada</cp:lastModifiedBy>
  <cp:revision>343</cp:revision>
  <dcterms:created xsi:type="dcterms:W3CDTF">2011-02-14T02:17:16Z</dcterms:created>
  <dcterms:modified xsi:type="dcterms:W3CDTF">2011-03-21T19:37:53Z</dcterms:modified>
</cp:coreProperties>
</file>